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60" r:id="rId4"/>
    <p:sldId id="258" r:id="rId5"/>
    <p:sldId id="263" r:id="rId6"/>
    <p:sldId id="262" r:id="rId7"/>
    <p:sldId id="264" r:id="rId8"/>
    <p:sldId id="265" r:id="rId9"/>
    <p:sldId id="266" r:id="rId10"/>
    <p:sldId id="267" r:id="rId11"/>
    <p:sldId id="271" r:id="rId12"/>
    <p:sldId id="268" r:id="rId13"/>
    <p:sldId id="269" r:id="rId14"/>
    <p:sldId id="270" r:id="rId15"/>
    <p:sldId id="272" r:id="rId16"/>
    <p:sldId id="259" r:id="rId17"/>
    <p:sldId id="273" r:id="rId18"/>
    <p:sldId id="278" r:id="rId19"/>
    <p:sldId id="279" r:id="rId20"/>
    <p:sldId id="274" r:id="rId21"/>
    <p:sldId id="275" r:id="rId22"/>
    <p:sldId id="277" r:id="rId23"/>
    <p:sldId id="276" r:id="rId24"/>
    <p:sldId id="281"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94760"/>
  </p:normalViewPr>
  <p:slideViewPr>
    <p:cSldViewPr snapToGrid="0" snapToObjects="1">
      <p:cViewPr varScale="1">
        <p:scale>
          <a:sx n="109" d="100"/>
          <a:sy n="109" d="100"/>
        </p:scale>
        <p:origin x="15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2E899-1E37-744A-9692-6A5F8A432F44}" type="datetimeFigureOut">
              <a:rPr lang="en-US" smtClean="0"/>
              <a:t>4/21/18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D85A0-5B1B-5941-9E57-FA583AB00810}" type="slidenum">
              <a:rPr lang="en-US" smtClean="0"/>
              <a:t>‹#›</a:t>
            </a:fld>
            <a:endParaRPr lang="en-US"/>
          </a:p>
        </p:txBody>
      </p:sp>
    </p:spTree>
    <p:extLst>
      <p:ext uri="{BB962C8B-B14F-4D97-AF65-F5344CB8AC3E}">
        <p14:creationId xmlns:p14="http://schemas.microsoft.com/office/powerpoint/2010/main" val="257493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DD85A0-5B1B-5941-9E57-FA583AB00810}" type="slidenum">
              <a:rPr lang="en-US" smtClean="0"/>
              <a:t>8</a:t>
            </a:fld>
            <a:endParaRPr lang="en-US"/>
          </a:p>
        </p:txBody>
      </p:sp>
    </p:spTree>
    <p:extLst>
      <p:ext uri="{BB962C8B-B14F-4D97-AF65-F5344CB8AC3E}">
        <p14:creationId xmlns:p14="http://schemas.microsoft.com/office/powerpoint/2010/main" val="260402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E225A8-12D1-2C49-9199-E80466B92173}"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135031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E225A8-12D1-2C49-9199-E80466B92173}"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3054842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E225A8-12D1-2C49-9199-E80466B92173}"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84307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E225A8-12D1-2C49-9199-E80466B92173}"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475288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E225A8-12D1-2C49-9199-E80466B92173}" type="datetimeFigureOut">
              <a:rPr lang="en-US" smtClean="0"/>
              <a:t>4/21/18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2585353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E225A8-12D1-2C49-9199-E80466B92173}"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392151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E225A8-12D1-2C49-9199-E80466B92173}" type="datetimeFigureOut">
              <a:rPr lang="en-US" smtClean="0"/>
              <a:t>4/21/18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757407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E225A8-12D1-2C49-9199-E80466B92173}" type="datetimeFigureOut">
              <a:rPr lang="en-US" smtClean="0"/>
              <a:t>4/21/18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73476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225A8-12D1-2C49-9199-E80466B92173}" type="datetimeFigureOut">
              <a:rPr lang="en-US" smtClean="0"/>
              <a:t>4/21/18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1749282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E225A8-12D1-2C49-9199-E80466B92173}"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306039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E225A8-12D1-2C49-9199-E80466B92173}" type="datetimeFigureOut">
              <a:rPr lang="en-US" smtClean="0"/>
              <a:t>4/21/18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476083-69CF-2744-AABA-DF84C0B75225}" type="slidenum">
              <a:rPr lang="en-US" smtClean="0"/>
              <a:t>‹#›</a:t>
            </a:fld>
            <a:endParaRPr lang="en-US"/>
          </a:p>
        </p:txBody>
      </p:sp>
    </p:spTree>
    <p:extLst>
      <p:ext uri="{BB962C8B-B14F-4D97-AF65-F5344CB8AC3E}">
        <p14:creationId xmlns:p14="http://schemas.microsoft.com/office/powerpoint/2010/main" val="1452475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E225A8-12D1-2C49-9199-E80466B92173}" type="datetimeFigureOut">
              <a:rPr lang="en-US" smtClean="0"/>
              <a:t>4/21/18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76083-69CF-2744-AABA-DF84C0B75225}" type="slidenum">
              <a:rPr lang="en-US" smtClean="0"/>
              <a:t>‹#›</a:t>
            </a:fld>
            <a:endParaRPr lang="en-US"/>
          </a:p>
        </p:txBody>
      </p:sp>
    </p:spTree>
    <p:extLst>
      <p:ext uri="{BB962C8B-B14F-4D97-AF65-F5344CB8AC3E}">
        <p14:creationId xmlns:p14="http://schemas.microsoft.com/office/powerpoint/2010/main" val="2888822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21" Type="http://schemas.openxmlformats.org/officeDocument/2006/relationships/image" Target="../media/image30.png"/><Relationship Id="rId17" Type="http://schemas.openxmlformats.org/officeDocument/2006/relationships/image" Target="../media/image25.png"/><Relationship Id="rId25" Type="http://schemas.openxmlformats.org/officeDocument/2006/relationships/image" Target="../media/image3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xml"/><Relationship Id="rId11" Type="http://schemas.openxmlformats.org/officeDocument/2006/relationships/image" Target="../media/image22.png"/><Relationship Id="rId24" Type="http://schemas.openxmlformats.org/officeDocument/2006/relationships/image" Target="../media/image35.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28.png"/><Relationship Id="rId9" Type="http://schemas.openxmlformats.org/officeDocument/2006/relationships/image" Target="../media/image20.png"/><Relationship Id="rId14" Type="http://schemas.openxmlformats.org/officeDocument/2006/relationships/image" Target="../media/image23.png"/><Relationship Id="rId22" Type="http://schemas.openxmlformats.org/officeDocument/2006/relationships/image" Target="../media/image32.png"/></Relationships>
</file>

<file path=ppt/slides/_rels/slide8.xml.rels><?xml version="1.0" encoding="UTF-8" standalone="yes"?>
<Relationships xmlns="http://schemas.openxmlformats.org/package/2006/relationships"><Relationship Id="rId39" Type="http://schemas.openxmlformats.org/officeDocument/2006/relationships/image" Target="../media/image15.png"/><Relationship Id="rId3" Type="http://schemas.openxmlformats.org/officeDocument/2006/relationships/image" Target="../media/image4.png"/><Relationship Id="rId34" Type="http://schemas.openxmlformats.org/officeDocument/2006/relationships/image" Target="../media/image10.png"/><Relationship Id="rId42" Type="http://schemas.openxmlformats.org/officeDocument/2006/relationships/image" Target="../media/image18.png"/><Relationship Id="rId47" Type="http://schemas.openxmlformats.org/officeDocument/2006/relationships/image" Target="../media/image37.png"/><Relationship Id="rId50" Type="http://schemas.openxmlformats.org/officeDocument/2006/relationships/image" Target="../media/image41.png"/><Relationship Id="rId33" Type="http://schemas.openxmlformats.org/officeDocument/2006/relationships/image" Target="../media/image9.png"/><Relationship Id="rId38" Type="http://schemas.openxmlformats.org/officeDocument/2006/relationships/image" Target="../media/image14.png"/><Relationship Id="rId46" Type="http://schemas.openxmlformats.org/officeDocument/2006/relationships/image" Target="../media/image36.png"/><Relationship Id="rId2" Type="http://schemas.openxmlformats.org/officeDocument/2006/relationships/notesSlide" Target="../notesSlides/notesSlide1.xml"/><Relationship Id="rId29" Type="http://schemas.openxmlformats.org/officeDocument/2006/relationships/image" Target="../media/image39.png"/><Relationship Id="rId41" Type="http://schemas.openxmlformats.org/officeDocument/2006/relationships/image" Target="../media/image17.png"/><Relationship Id="rId1" Type="http://schemas.openxmlformats.org/officeDocument/2006/relationships/slideLayout" Target="../slideLayouts/slideLayout2.xml"/><Relationship Id="rId32" Type="http://schemas.openxmlformats.org/officeDocument/2006/relationships/image" Target="../media/image8.png"/><Relationship Id="rId37" Type="http://schemas.openxmlformats.org/officeDocument/2006/relationships/image" Target="../media/image13.png"/><Relationship Id="rId40" Type="http://schemas.openxmlformats.org/officeDocument/2006/relationships/image" Target="../media/image16.png"/><Relationship Id="rId45" Type="http://schemas.openxmlformats.org/officeDocument/2006/relationships/image" Target="../media/image29.png"/><Relationship Id="rId36" Type="http://schemas.openxmlformats.org/officeDocument/2006/relationships/image" Target="../media/image12.png"/><Relationship Id="rId49" Type="http://schemas.openxmlformats.org/officeDocument/2006/relationships/image" Target="../media/image40.png"/><Relationship Id="rId31" Type="http://schemas.openxmlformats.org/officeDocument/2006/relationships/image" Target="../media/image7.png"/><Relationship Id="rId44" Type="http://schemas.openxmlformats.org/officeDocument/2006/relationships/image" Target="../media/image26.png"/><Relationship Id="rId4" Type="http://schemas.openxmlformats.org/officeDocument/2006/relationships/image" Target="../media/image5.png"/><Relationship Id="rId30" Type="http://schemas.openxmlformats.org/officeDocument/2006/relationships/image" Target="../media/image6.png"/><Relationship Id="rId35" Type="http://schemas.openxmlformats.org/officeDocument/2006/relationships/image" Target="../media/image11.png"/><Relationship Id="rId43" Type="http://schemas.openxmlformats.org/officeDocument/2006/relationships/image" Target="../media/image24.png"/><Relationship Id="rId48"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9676-3E3D-D04C-85CC-535495A78262}"/>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RNNs Based Time Series Forecasting</a:t>
            </a:r>
          </a:p>
        </p:txBody>
      </p:sp>
      <p:sp>
        <p:nvSpPr>
          <p:cNvPr id="3" name="Subtitle 2">
            <a:extLst>
              <a:ext uri="{FF2B5EF4-FFF2-40B4-BE49-F238E27FC236}">
                <a16:creationId xmlns:a16="http://schemas.microsoft.com/office/drawing/2014/main" id="{B0E4CFC8-F357-8A4A-9E9D-2D938E311677}"/>
              </a:ext>
            </a:extLst>
          </p:cNvPr>
          <p:cNvSpPr>
            <a:spLocks noGrp="1"/>
          </p:cNvSpPr>
          <p:nvPr>
            <p:ph type="subTitle" idx="1"/>
          </p:nvPr>
        </p:nvSpPr>
        <p:spPr/>
        <p:txBody>
          <a:bodyPr/>
          <a:lstStyle/>
          <a:p>
            <a:r>
              <a:rPr lang="en-US">
                <a:latin typeface="Times New Roman" panose="02020603050405020304" pitchFamily="18" charset="0"/>
                <a:cs typeface="Times New Roman" panose="02020603050405020304" pitchFamily="18" charset="0"/>
              </a:rPr>
              <a:t>Apr. </a:t>
            </a:r>
            <a:r>
              <a:rPr lang="en-US" dirty="0">
                <a:latin typeface="Times New Roman" panose="02020603050405020304" pitchFamily="18" charset="0"/>
                <a:cs typeface="Times New Roman" panose="02020603050405020304" pitchFamily="18" charset="0"/>
              </a:rPr>
              <a:t>12</a:t>
            </a:r>
          </a:p>
          <a:p>
            <a:r>
              <a:rPr lang="en-US" dirty="0" err="1">
                <a:latin typeface="Times New Roman" panose="02020603050405020304" pitchFamily="18" charset="0"/>
                <a:cs typeface="Times New Roman" panose="02020603050405020304" pitchFamily="18" charset="0"/>
              </a:rPr>
              <a:t>Renjie</a:t>
            </a:r>
            <a:r>
              <a:rPr lang="en-US" dirty="0">
                <a:latin typeface="Times New Roman" panose="02020603050405020304" pitchFamily="18" charset="0"/>
                <a:cs typeface="Times New Roman" panose="02020603050405020304" pitchFamily="18" charset="0"/>
              </a:rPr>
              <a:t> Qian</a:t>
            </a:r>
          </a:p>
        </p:txBody>
      </p:sp>
    </p:spTree>
    <p:extLst>
      <p:ext uri="{BB962C8B-B14F-4D97-AF65-F5344CB8AC3E}">
        <p14:creationId xmlns:p14="http://schemas.microsoft.com/office/powerpoint/2010/main" val="1029293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5925-3574-E84B-B4BB-DDE9599C224F}"/>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Experiments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C6F64B-57DF-C941-A303-861CBB51C6A2}"/>
                  </a:ext>
                </a:extLst>
              </p:cNvPr>
              <p:cNvSpPr>
                <a:spLocks noGrp="1"/>
              </p:cNvSpPr>
              <p:nvPr>
                <p:ph idx="1"/>
              </p:nvPr>
            </p:nvSpPr>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LSTM vs VAR (Linear Model)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r>
                  <a:rPr lang="en-US" sz="2000" dirty="0">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VAR Model</a:t>
                </a:r>
              </a:p>
              <a:p>
                <a:pPr marL="0" indent="0">
                  <a:buNone/>
                </a:pPr>
                <a:r>
                  <a:rPr lang="en-US" sz="2000" b="0" dirty="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h</m:t>
                        </m:r>
                      </m:e>
                      <m:sub>
                        <m:r>
                          <a:rPr lang="en-US" sz="2000" b="0" i="1" smtClean="0">
                            <a:latin typeface="Cambria Math" panose="02040503050406030204" pitchFamily="18" charset="0"/>
                            <a:cs typeface="Times New Roman" panose="02020603050405020304" pitchFamily="18" charset="0"/>
                          </a:rPr>
                          <m:t>𝑡</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𝑊</m:t>
                        </m:r>
                      </m:e>
                      <m:sub>
                        <m:r>
                          <a:rPr lang="en-US" sz="2000" b="0" i="1" smtClean="0">
                            <a:latin typeface="Cambria Math" panose="02040503050406030204" pitchFamily="18" charset="0"/>
                            <a:cs typeface="Times New Roman" panose="02020603050405020304" pitchFamily="18" charset="0"/>
                          </a:rPr>
                          <m:t>1</m:t>
                        </m:r>
                      </m:sub>
                    </m:sSub>
                    <m:d>
                      <m:dPr>
                        <m:ctrlPr>
                          <a:rPr lang="en-US" sz="20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b="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h</m:t>
                                  </m:r>
                                </m:e>
                                <m:sub>
                                  <m:r>
                                    <m:rPr>
                                      <m:brk m:alnAt="7"/>
                                    </m:rP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sub>
                              </m:sSub>
                            </m:e>
                          </m:mr>
                        </m:m>
                      </m:e>
                    </m:d>
                    <m:r>
                      <a:rPr lang="en-US" sz="2000" b="0" i="1" smtClean="0">
                        <a:latin typeface="Cambria Math" panose="02040503050406030204" pitchFamily="18" charset="0"/>
                        <a:cs typeface="Times New Roman" panose="02020603050405020304" pitchFamily="18" charset="0"/>
                      </a:rPr>
                      <m:t>, </m:t>
                    </m:r>
                  </m:oMath>
                </a14:m>
                <a:endParaRPr lang="en-US" sz="2000" dirty="0">
                  <a:latin typeface="Times New Roman" panose="02020603050405020304" pitchFamily="18" charset="0"/>
                  <a:cs typeface="Times New Roman" panose="02020603050405020304" pitchFamily="18" charset="0"/>
                </a:endParaRPr>
              </a:p>
              <a:p>
                <a:pPr marL="0" indent="0">
                  <a:buNone/>
                </a:pPr>
                <a:r>
                  <a:rPr lang="en-US" sz="2000" b="0" dirty="0">
                    <a:cs typeface="Times New Roman" panose="02020603050405020304" pitchFamily="18" charset="0"/>
                  </a:rPr>
                  <a: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𝑌</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𝜎</m:t>
                    </m:r>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𝑊</m:t>
                            </m:r>
                          </m:e>
                          <m:sub>
                            <m:r>
                              <a:rPr lang="en-US" sz="2000" b="0" i="1" smtClean="0">
                                <a:latin typeface="Cambria Math" panose="02040503050406030204" pitchFamily="18" charset="0"/>
                                <a:cs typeface="Times New Roman" panose="02020603050405020304" pitchFamily="18" charset="0"/>
                              </a:rPr>
                              <m:t>2</m:t>
                            </m:r>
                          </m:sub>
                        </m:sSub>
                        <m:d>
                          <m:dPr>
                            <m:ctrlPr>
                              <a:rPr lang="en-US" sz="2000" b="0" i="1" smtClean="0">
                                <a:latin typeface="Cambria Math" panose="02040503050406030204" pitchFamily="18" charset="0"/>
                                <a:cs typeface="Times New Roman" panose="02020603050405020304" pitchFamily="18" charset="0"/>
                              </a:rPr>
                            </m:ctrlPr>
                          </m:dPr>
                          <m:e>
                            <m:m>
                              <m:mPr>
                                <m:mcs>
                                  <m:mc>
                                    <m:mcPr>
                                      <m:count m:val="1"/>
                                      <m:mcJc m:val="center"/>
                                    </m:mcPr>
                                  </m:mc>
                                </m:mcs>
                                <m:ctrlPr>
                                  <a:rPr lang="en-US" sz="2000" b="0" i="1" smtClean="0">
                                    <a:latin typeface="Cambria Math" panose="02040503050406030204" pitchFamily="18" charset="0"/>
                                    <a:cs typeface="Times New Roman" panose="02020603050405020304" pitchFamily="18" charset="0"/>
                                  </a:rPr>
                                </m:ctrlPr>
                              </m:mPr>
                              <m:mr>
                                <m:e>
                                  <m:sSub>
                                    <m:sSubPr>
                                      <m:ctrlPr>
                                        <a:rPr lang="en-US" sz="2000" b="0" i="1" smtClean="0">
                                          <a:latin typeface="Cambria Math" panose="02040503050406030204" pitchFamily="18" charset="0"/>
                                          <a:cs typeface="Times New Roman" panose="02020603050405020304" pitchFamily="18" charset="0"/>
                                        </a:rPr>
                                      </m:ctrlPr>
                                    </m:sSubPr>
                                    <m:e>
                                      <m:r>
                                        <m:rPr>
                                          <m:brk m:alnAt="7"/>
                                        </m:rPr>
                                        <a:rPr lang="en-US" sz="2000" b="0" i="1" smtClean="0">
                                          <a:latin typeface="Cambria Math" panose="02040503050406030204" pitchFamily="18" charset="0"/>
                                          <a:cs typeface="Times New Roman" panose="02020603050405020304" pitchFamily="18" charset="0"/>
                                        </a:rPr>
                                        <m:t>h</m:t>
                                      </m:r>
                                    </m:e>
                                    <m:sub>
                                      <m:r>
                                        <m:rPr>
                                          <m:brk m:alnAt="7"/>
                                        </m:rPr>
                                        <a:rPr lang="en-US" sz="2000" b="0" i="1" smtClean="0">
                                          <a:latin typeface="Cambria Math" panose="02040503050406030204" pitchFamily="18" charset="0"/>
                                          <a:cs typeface="Times New Roman" panose="02020603050405020304" pitchFamily="18" charset="0"/>
                                        </a:rPr>
                                        <m:t>𝑡</m:t>
                                      </m:r>
                                    </m:sub>
                                  </m:sSub>
                                </m:e>
                              </m:mr>
                              <m:m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sub>
                                  </m:sSub>
                                </m:e>
                              </m:mr>
                            </m:m>
                          </m:e>
                        </m:d>
                      </m:e>
                    </m:d>
                    <m:r>
                      <a:rPr lang="en-US" sz="2000" b="0" i="1" smtClean="0">
                        <a:latin typeface="Cambria Math" panose="02040503050406030204" pitchFamily="18" charset="0"/>
                        <a:cs typeface="Times New Roman" panose="02020603050405020304" pitchFamily="18" charset="0"/>
                      </a:rPr>
                      <m:t>.</m:t>
                    </m:r>
                  </m:oMath>
                </a14:m>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5BC6F64B-57DF-C941-A303-861CBB51C6A2}"/>
                  </a:ext>
                </a:extLst>
              </p:cNvPr>
              <p:cNvSpPr>
                <a:spLocks noGrp="1" noRot="1" noChangeAspect="1" noMove="1" noResize="1" noEditPoints="1" noAdjustHandles="1" noChangeArrowheads="1" noChangeShapeType="1" noTextEdit="1"/>
              </p:cNvSpPr>
              <p:nvPr>
                <p:ph idx="1"/>
              </p:nvPr>
            </p:nvSpPr>
            <p:spPr>
              <a:blipFill>
                <a:blip r:embed="rId2"/>
                <a:stretch>
                  <a:fillRect l="-643" t="-146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FC14870-1300-A54E-B166-D96FE1704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922" y="1690689"/>
            <a:ext cx="4442453" cy="3591294"/>
          </a:xfrm>
          <a:prstGeom prst="rect">
            <a:avLst/>
          </a:prstGeom>
        </p:spPr>
      </p:pic>
      <p:sp>
        <p:nvSpPr>
          <p:cNvPr id="7" name="TextBox 6">
            <a:extLst>
              <a:ext uri="{FF2B5EF4-FFF2-40B4-BE49-F238E27FC236}">
                <a16:creationId xmlns:a16="http://schemas.microsoft.com/office/drawing/2014/main" id="{CA1D81E8-EB81-5C48-850A-F2699B6D0BD3}"/>
              </a:ext>
            </a:extLst>
          </p:cNvPr>
          <p:cNvSpPr txBox="1"/>
          <p:nvPr/>
        </p:nvSpPr>
        <p:spPr>
          <a:xfrm>
            <a:off x="4901609" y="5416919"/>
            <a:ext cx="361374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Accuracy increase of </a:t>
            </a:r>
            <a:r>
              <a:rPr lang="en-US" i="1" dirty="0">
                <a:latin typeface="Times New Roman" panose="02020603050405020304" pitchFamily="18" charset="0"/>
                <a:cs typeface="Times New Roman" panose="02020603050405020304" pitchFamily="18" charset="0"/>
              </a:rPr>
              <a:t>stock-specific LSTM</a:t>
            </a:r>
            <a:r>
              <a:rPr lang="en-US" dirty="0">
                <a:latin typeface="Times New Roman" panose="02020603050405020304" pitchFamily="18" charset="0"/>
                <a:cs typeface="Times New Roman" panose="02020603050405020304" pitchFamily="18" charset="0"/>
              </a:rPr>
              <a:t> compared to </a:t>
            </a:r>
            <a:r>
              <a:rPr lang="en-US" i="1" dirty="0">
                <a:latin typeface="Times New Roman" panose="02020603050405020304" pitchFamily="18" charset="0"/>
                <a:cs typeface="Times New Roman" panose="02020603050405020304" pitchFamily="18" charset="0"/>
              </a:rPr>
              <a:t>stock-specific VAR</a:t>
            </a:r>
          </a:p>
        </p:txBody>
      </p:sp>
    </p:spTree>
    <p:extLst>
      <p:ext uri="{BB962C8B-B14F-4D97-AF65-F5344CB8AC3E}">
        <p14:creationId xmlns:p14="http://schemas.microsoft.com/office/powerpoint/2010/main" val="3234586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F73A31-65A8-4040-ACF1-ED13E3E65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73" y="1130447"/>
            <a:ext cx="4457994" cy="3571276"/>
          </a:xfrm>
          <a:prstGeom prst="rect">
            <a:avLst/>
          </a:prstGeom>
        </p:spPr>
      </p:pic>
      <p:sp>
        <p:nvSpPr>
          <p:cNvPr id="6" name="TextBox 5">
            <a:extLst>
              <a:ext uri="{FF2B5EF4-FFF2-40B4-BE49-F238E27FC236}">
                <a16:creationId xmlns:a16="http://schemas.microsoft.com/office/drawing/2014/main" id="{F531C322-E0FE-2C4A-B845-0AB3CB12DB23}"/>
              </a:ext>
            </a:extLst>
          </p:cNvPr>
          <p:cNvSpPr txBox="1"/>
          <p:nvPr/>
        </p:nvSpPr>
        <p:spPr>
          <a:xfrm>
            <a:off x="2082505" y="4701723"/>
            <a:ext cx="507173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Universal LSTM (red) vs Stock-specific VAR (blue)</a:t>
            </a:r>
          </a:p>
        </p:txBody>
      </p:sp>
    </p:spTree>
    <p:extLst>
      <p:ext uri="{BB962C8B-B14F-4D97-AF65-F5344CB8AC3E}">
        <p14:creationId xmlns:p14="http://schemas.microsoft.com/office/powerpoint/2010/main" val="194950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F770CE-E56D-694F-B984-BA7E938B265B}"/>
              </a:ext>
            </a:extLst>
          </p:cNvPr>
          <p:cNvSpPr>
            <a:spLocks noGrp="1"/>
          </p:cNvSpPr>
          <p:nvPr>
            <p:ph idx="1"/>
          </p:nvPr>
        </p:nvSpPr>
        <p:spPr>
          <a:xfrm>
            <a:off x="628650" y="478465"/>
            <a:ext cx="7886700" cy="5698498"/>
          </a:xfrm>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Universal Model vs Stock-specific Model</a:t>
            </a:r>
            <a:r>
              <a:rPr lang="en-US" sz="2000"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2EC4AEDE-B7DA-2149-A141-D246A46D6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65" y="1354251"/>
            <a:ext cx="4310642" cy="3068893"/>
          </a:xfrm>
          <a:prstGeom prst="rect">
            <a:avLst/>
          </a:prstGeom>
        </p:spPr>
      </p:pic>
      <p:pic>
        <p:nvPicPr>
          <p:cNvPr id="8" name="Picture 7">
            <a:extLst>
              <a:ext uri="{FF2B5EF4-FFF2-40B4-BE49-F238E27FC236}">
                <a16:creationId xmlns:a16="http://schemas.microsoft.com/office/drawing/2014/main" id="{5BD19A62-E593-4243-B7FD-D148F66ED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407" y="1354251"/>
            <a:ext cx="4613593" cy="3113567"/>
          </a:xfrm>
          <a:prstGeom prst="rect">
            <a:avLst/>
          </a:prstGeom>
        </p:spPr>
      </p:pic>
      <p:sp>
        <p:nvSpPr>
          <p:cNvPr id="9" name="TextBox 8">
            <a:extLst>
              <a:ext uri="{FF2B5EF4-FFF2-40B4-BE49-F238E27FC236}">
                <a16:creationId xmlns:a16="http://schemas.microsoft.com/office/drawing/2014/main" id="{123F9DCB-7F98-FA47-B87B-7D3EFE5C3614}"/>
              </a:ext>
            </a:extLst>
          </p:cNvPr>
          <p:cNvSpPr txBox="1"/>
          <p:nvPr/>
        </p:nvSpPr>
        <p:spPr>
          <a:xfrm>
            <a:off x="4720856" y="4423144"/>
            <a:ext cx="4423144" cy="16004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Increase in out-of-sample forecast accuracy (in %) of the universal model compared to stock-specific model, as a function of size of training set for stock specific model (normalized by total sample size, N= 24.1 million). Models are trained to predict the direction of next price move. Comparison across 500 stocks, June-August, 2015.</a:t>
            </a:r>
          </a:p>
          <a:p>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5D0760AD-1A8A-F74C-ADF7-0FAA4EE7F0A5}"/>
              </a:ext>
            </a:extLst>
          </p:cNvPr>
          <p:cNvSpPr txBox="1"/>
          <p:nvPr/>
        </p:nvSpPr>
        <p:spPr>
          <a:xfrm>
            <a:off x="0" y="4467818"/>
            <a:ext cx="4391247" cy="1600438"/>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Out-of-sample forecasting accuracy of the universal model compared with stock-specific models. Both are deep neural networks with 3 LSTM layers followed by a ReLU layer. All layers have 50 units. Models are trained to predict the direction of the next move. Comparison across 489 stocks, June-August, 2015.</a:t>
            </a:r>
          </a:p>
          <a:p>
            <a:endParaRPr lang="en-US" sz="1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4CCAB99-754B-5044-9A0A-9D2C924627C7}"/>
              </a:ext>
            </a:extLst>
          </p:cNvPr>
          <p:cNvSpPr txBox="1"/>
          <p:nvPr/>
        </p:nvSpPr>
        <p:spPr>
          <a:xfrm>
            <a:off x="219765" y="6023582"/>
            <a:ext cx="8176438"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Note: </a:t>
            </a:r>
            <a:r>
              <a:rPr lang="en-US" dirty="0" err="1">
                <a:latin typeface="Times New Roman" panose="02020603050405020304" pitchFamily="18" charset="0"/>
                <a:cs typeface="Times New Roman" panose="02020603050405020304" pitchFamily="18" charset="0"/>
              </a:rPr>
              <a:t>Sirignano</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Cont</a:t>
            </a:r>
            <a:r>
              <a:rPr lang="en-US" dirty="0">
                <a:latin typeface="Times New Roman" panose="02020603050405020304" pitchFamily="18" charset="0"/>
                <a:cs typeface="Times New Roman" panose="02020603050405020304" pitchFamily="18" charset="0"/>
              </a:rPr>
              <a:t> (2018) also observed that partitioning the stocks into sectors or categories do not improve accuracy. </a:t>
            </a:r>
          </a:p>
        </p:txBody>
      </p:sp>
    </p:spTree>
    <p:extLst>
      <p:ext uri="{BB962C8B-B14F-4D97-AF65-F5344CB8AC3E}">
        <p14:creationId xmlns:p14="http://schemas.microsoft.com/office/powerpoint/2010/main" val="1145884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BA33DC-EA4A-7D40-B51A-82C8A47E2A11}"/>
              </a:ext>
            </a:extLst>
          </p:cNvPr>
          <p:cNvSpPr>
            <a:spLocks noGrp="1"/>
          </p:cNvSpPr>
          <p:nvPr>
            <p:ph idx="1"/>
          </p:nvPr>
        </p:nvSpPr>
        <p:spPr>
          <a:xfrm>
            <a:off x="628650" y="435935"/>
            <a:ext cx="7886700" cy="5741028"/>
          </a:xfrm>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Stationarity of Mechanism</a:t>
            </a:r>
          </a:p>
        </p:txBody>
      </p:sp>
      <p:pic>
        <p:nvPicPr>
          <p:cNvPr id="5" name="Picture 4">
            <a:extLst>
              <a:ext uri="{FF2B5EF4-FFF2-40B4-BE49-F238E27FC236}">
                <a16:creationId xmlns:a16="http://schemas.microsoft.com/office/drawing/2014/main" id="{605BD02F-B366-5447-983A-A296B5A5D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0289"/>
            <a:ext cx="9144000" cy="3997422"/>
          </a:xfrm>
          <a:prstGeom prst="rect">
            <a:avLst/>
          </a:prstGeom>
        </p:spPr>
      </p:pic>
    </p:spTree>
    <p:extLst>
      <p:ext uri="{BB962C8B-B14F-4D97-AF65-F5344CB8AC3E}">
        <p14:creationId xmlns:p14="http://schemas.microsoft.com/office/powerpoint/2010/main" val="340077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66FFF9-34B3-AE47-967D-5149C8FBF847}"/>
              </a:ext>
            </a:extLst>
          </p:cNvPr>
          <p:cNvSpPr>
            <a:spLocks noGrp="1"/>
          </p:cNvSpPr>
          <p:nvPr>
            <p:ph idx="1"/>
          </p:nvPr>
        </p:nvSpPr>
        <p:spPr>
          <a:xfrm>
            <a:off x="628650" y="414670"/>
            <a:ext cx="7886700" cy="5762293"/>
          </a:xfrm>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Long-range Dependency </a:t>
            </a:r>
          </a:p>
        </p:txBody>
      </p:sp>
      <p:pic>
        <p:nvPicPr>
          <p:cNvPr id="5" name="Picture 4">
            <a:extLst>
              <a:ext uri="{FF2B5EF4-FFF2-40B4-BE49-F238E27FC236}">
                <a16:creationId xmlns:a16="http://schemas.microsoft.com/office/drawing/2014/main" id="{186F8B6C-F317-1043-9E2A-1F41B9124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8677"/>
            <a:ext cx="9144000" cy="4260645"/>
          </a:xfrm>
          <a:prstGeom prst="rect">
            <a:avLst/>
          </a:prstGeom>
        </p:spPr>
      </p:pic>
      <p:sp>
        <p:nvSpPr>
          <p:cNvPr id="2" name="TextBox 1">
            <a:extLst>
              <a:ext uri="{FF2B5EF4-FFF2-40B4-BE49-F238E27FC236}">
                <a16:creationId xmlns:a16="http://schemas.microsoft.com/office/drawing/2014/main" id="{2F68125C-248E-5F4B-98C9-8AE69138E0A4}"/>
              </a:ext>
            </a:extLst>
          </p:cNvPr>
          <p:cNvSpPr txBox="1"/>
          <p:nvPr/>
        </p:nvSpPr>
        <p:spPr>
          <a:xfrm>
            <a:off x="98180" y="5498810"/>
            <a:ext cx="841717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[Remark] </a:t>
            </a:r>
            <a:r>
              <a:rPr lang="en-US" dirty="0">
                <a:latin typeface="Times New Roman" panose="02020603050405020304" pitchFamily="18" charset="0"/>
                <a:cs typeface="Times New Roman" panose="02020603050405020304" pitchFamily="18" charset="0"/>
              </a:rPr>
              <a:t>One lag is 1.7 seconds on average as noted in </a:t>
            </a:r>
            <a:r>
              <a:rPr lang="en-US" dirty="0" err="1">
                <a:latin typeface="Times New Roman" panose="02020603050405020304" pitchFamily="18" charset="0"/>
                <a:cs typeface="Times New Roman" panose="02020603050405020304" pitchFamily="18" charset="0"/>
              </a:rPr>
              <a:t>Sirignano</a:t>
            </a:r>
            <a:r>
              <a:rPr lang="en-US" dirty="0">
                <a:latin typeface="Times New Roman" panose="02020603050405020304" pitchFamily="18" charset="0"/>
                <a:cs typeface="Times New Roman" panose="02020603050405020304" pitchFamily="18" charset="0"/>
              </a:rPr>
              <a:t>, J., </a:t>
            </a:r>
            <a:r>
              <a:rPr lang="en-US" dirty="0" err="1">
                <a:latin typeface="Times New Roman" panose="02020603050405020304" pitchFamily="18" charset="0"/>
                <a:cs typeface="Times New Roman" panose="02020603050405020304" pitchFamily="18" charset="0"/>
              </a:rPr>
              <a:t>Cont</a:t>
            </a:r>
            <a:r>
              <a:rPr lang="en-US" dirty="0">
                <a:latin typeface="Times New Roman" panose="02020603050405020304" pitchFamily="18" charset="0"/>
                <a:cs typeface="Times New Roman" panose="02020603050405020304" pitchFamily="18" charset="0"/>
              </a:rPr>
              <a:t>, R. (2018). </a:t>
            </a:r>
          </a:p>
        </p:txBody>
      </p:sp>
    </p:spTree>
    <p:extLst>
      <p:ext uri="{BB962C8B-B14F-4D97-AF65-F5344CB8AC3E}">
        <p14:creationId xmlns:p14="http://schemas.microsoft.com/office/powerpoint/2010/main" val="2074770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DBD1-D678-1D4E-9BC6-5B90BB3CB23A}"/>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F09AC743-5EC6-9A4C-9DE6-09E04F47EF31}"/>
              </a:ext>
            </a:extLst>
          </p:cNvPr>
          <p:cNvSpPr>
            <a:spLocks noGrp="1"/>
          </p:cNvSpPr>
          <p:nvPr>
            <p:ph idx="1"/>
          </p:nvPr>
        </p:nvSpPr>
        <p:spPr/>
        <p:txBody>
          <a:bodyPr>
            <a:normAutofit/>
          </a:bodyPr>
          <a:lstStyle/>
          <a:p>
            <a:r>
              <a:rPr lang="zh-Hans"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Universal and stationary multilayers LSTM model </a:t>
            </a:r>
          </a:p>
          <a:p>
            <a:r>
              <a:rPr lang="zh-Hans"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High-frequency data containing order book (as much information as possible)</a:t>
            </a:r>
          </a:p>
          <a:p>
            <a:r>
              <a:rPr lang="zh-Hans"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Long-range input instead of a</a:t>
            </a:r>
            <a:r>
              <a:rPr lang="zh-Hans" altLang="en-US" sz="2000" dirty="0">
                <a:latin typeface="Times New Roman" panose="02020603050405020304" pitchFamily="18" charset="0"/>
                <a:cs typeface="Times New Roman" panose="02020603050405020304" pitchFamily="18" charset="0"/>
              </a:rPr>
              <a:t> </a:t>
            </a:r>
            <a:r>
              <a:rPr lang="en-US" altLang="zh-Hans" sz="2000" dirty="0">
                <a:latin typeface="Times New Roman" panose="02020603050405020304" pitchFamily="18" charset="0"/>
                <a:cs typeface="Times New Roman" panose="02020603050405020304" pitchFamily="18" charset="0"/>
              </a:rPr>
              <a:t>short-time window input</a:t>
            </a:r>
            <a:r>
              <a:rPr lang="en-US" sz="2000" dirty="0">
                <a:latin typeface="Times New Roman" panose="02020603050405020304" pitchFamily="18" charset="0"/>
                <a:cs typeface="Times New Roman" panose="02020603050405020304" pitchFamily="18" charset="0"/>
              </a:rPr>
              <a:t> </a:t>
            </a:r>
          </a:p>
          <a:p>
            <a:r>
              <a:rPr lang="zh-Hans"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Only consider temporal dependency</a:t>
            </a:r>
          </a:p>
        </p:txBody>
      </p:sp>
    </p:spTree>
    <p:extLst>
      <p:ext uri="{BB962C8B-B14F-4D97-AF65-F5344CB8AC3E}">
        <p14:creationId xmlns:p14="http://schemas.microsoft.com/office/powerpoint/2010/main" val="707159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1442E3-0B0D-9A47-80F5-E9093A4B8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335" y="3434169"/>
            <a:ext cx="4827329" cy="3305579"/>
          </a:xfrm>
          <a:prstGeom prst="rect">
            <a:avLst/>
          </a:prstGeom>
        </p:spPr>
      </p:pic>
      <p:sp>
        <p:nvSpPr>
          <p:cNvPr id="2" name="Title 1">
            <a:extLst>
              <a:ext uri="{FF2B5EF4-FFF2-40B4-BE49-F238E27FC236}">
                <a16:creationId xmlns:a16="http://schemas.microsoft.com/office/drawing/2014/main" id="{1A8327B1-A470-934B-9D85-5701B7E62CC5}"/>
              </a:ext>
            </a:extLst>
          </p:cNvPr>
          <p:cNvSpPr>
            <a:spLocks noGrp="1"/>
          </p:cNvSpPr>
          <p:nvPr>
            <p:ph type="title"/>
          </p:nvPr>
        </p:nvSpPr>
        <p:spPr/>
        <p:txBody>
          <a:bodyPr>
            <a:normAutofit/>
          </a:bodyPr>
          <a:lstStyle/>
          <a:p>
            <a:r>
              <a:rPr lang="en-US" sz="3600" b="1" dirty="0">
                <a:solidFill>
                  <a:srgbClr val="00B0F0"/>
                </a:solidFill>
                <a:latin typeface="Times New Roman" panose="02020603050405020304" pitchFamily="18" charset="0"/>
                <a:cs typeface="Times New Roman" panose="02020603050405020304" pitchFamily="18" charset="0"/>
              </a:rPr>
              <a:t>PART 2 </a:t>
            </a:r>
            <a:r>
              <a:rPr lang="en-US" sz="3600" b="1" dirty="0" err="1">
                <a:latin typeface="Times New Roman" panose="02020603050405020304" pitchFamily="18" charset="0"/>
                <a:cs typeface="Times New Roman" panose="02020603050405020304" pitchFamily="18" charset="0"/>
              </a:rPr>
              <a:t>Spatio</a:t>
            </a:r>
            <a:r>
              <a:rPr lang="en-US" sz="3600" b="1" dirty="0">
                <a:latin typeface="Times New Roman" panose="02020603050405020304" pitchFamily="18" charset="0"/>
                <a:cs typeface="Times New Roman" panose="02020603050405020304" pitchFamily="18" charset="0"/>
              </a:rPr>
              <a:t>-Temporal Forecasting: Considering Interactive Effects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12133-15D7-E54C-B152-C27FE07F5F6D}"/>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Still we have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𝑛</m:t>
                    </m:r>
                  </m:oMath>
                </a14:m>
                <a:r>
                  <a:rPr lang="en-US" sz="2000" dirty="0">
                    <a:latin typeface="Times New Roman" panose="02020603050405020304" pitchFamily="18" charset="0"/>
                    <a:cs typeface="Times New Roman" panose="02020603050405020304" pitchFamily="18" charset="0"/>
                  </a:rPr>
                  <a:t> time series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𝑖</m:t>
                        </m:r>
                      </m:sup>
                    </m:sSubSup>
                    <m:r>
                      <a:rPr lang="en-US" sz="2000" b="0" i="1" smtClean="0">
                        <a:latin typeface="Cambria Math" panose="02040503050406030204" pitchFamily="18" charset="0"/>
                        <a:cs typeface="Times New Roman" panose="02020603050405020304" pitchFamily="18" charset="0"/>
                      </a:rPr>
                      <m:t>, </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2</m:t>
                        </m:r>
                      </m:sub>
                      <m:sup>
                        <m:r>
                          <a:rPr lang="en-US" sz="2000" b="0" i="1" smtClean="0">
                            <a:latin typeface="Cambria Math" panose="02040503050406030204" pitchFamily="18" charset="0"/>
                            <a:cs typeface="Times New Roman" panose="02020603050405020304" pitchFamily="18" charset="0"/>
                          </a:rPr>
                          <m:t>𝑖</m:t>
                        </m:r>
                      </m:sup>
                    </m:sSubSup>
                    <m:r>
                      <a:rPr lang="en-US" sz="2000" b="0" i="1" smtClean="0">
                        <a:latin typeface="Cambria Math" panose="02040503050406030204" pitchFamily="18" charset="0"/>
                        <a:cs typeface="Times New Roman" panose="02020603050405020304" pitchFamily="18" charset="0"/>
                      </a:rPr>
                      <m:t>, ⋯, </m:t>
                    </m:r>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sub>
                      <m:sup>
                        <m:r>
                          <a:rPr lang="en-US" sz="2000" b="0" i="1" smtClean="0">
                            <a:latin typeface="Cambria Math" panose="02040503050406030204" pitchFamily="18" charset="0"/>
                            <a:cs typeface="Times New Roman" panose="02020603050405020304" pitchFamily="18" charset="0"/>
                          </a:rPr>
                          <m:t>𝑖</m:t>
                        </m:r>
                      </m:sup>
                    </m:sSubSup>
                  </m:oMath>
                </a14:m>
                <a:r>
                  <a:rPr lang="en-US" sz="2000" dirty="0">
                    <a:latin typeface="Times New Roman" panose="02020603050405020304" pitchFamily="18" charset="0"/>
                    <a:cs typeface="Times New Roman" panose="02020603050405020304" pitchFamily="18" charset="0"/>
                  </a:rPr>
                  <a:t>, how to dig out the interrelationship among these series to help to forecast? </a:t>
                </a:r>
              </a:p>
              <a:p>
                <a:r>
                  <a:rPr lang="en-US" sz="2000" dirty="0" err="1">
                    <a:latin typeface="Times New Roman" panose="02020603050405020304" pitchFamily="18" charset="0"/>
                    <a:cs typeface="Times New Roman" panose="02020603050405020304" pitchFamily="18" charset="0"/>
                  </a:rPr>
                  <a:t>Ghaderi</a:t>
                </a:r>
                <a:r>
                  <a:rPr lang="en-US" sz="2000" dirty="0">
                    <a:latin typeface="Times New Roman" panose="02020603050405020304" pitchFamily="18" charset="0"/>
                    <a:cs typeface="Times New Roman" panose="02020603050405020304" pitchFamily="18" charset="0"/>
                  </a:rPr>
                  <a:t> et. al (2017) add a simple layer to find out these relations. </a:t>
                </a:r>
              </a:p>
              <a:p>
                <a:r>
                  <a:rPr lang="en-US" sz="2000" dirty="0">
                    <a:latin typeface="Times New Roman" panose="02020603050405020304" pitchFamily="18" charset="0"/>
                    <a:cs typeface="Times New Roman" panose="02020603050405020304" pitchFamily="18" charset="0"/>
                  </a:rPr>
                  <a:t>The problem behind these is to forecast the wind speed in the northeast of United States to help wind power stations to work better. </a:t>
                </a:r>
              </a:p>
            </p:txBody>
          </p:sp>
        </mc:Choice>
        <mc:Fallback xmlns="">
          <p:sp>
            <p:nvSpPr>
              <p:cNvPr id="3" name="Content Placeholder 2">
                <a:extLst>
                  <a:ext uri="{FF2B5EF4-FFF2-40B4-BE49-F238E27FC236}">
                    <a16:creationId xmlns:a16="http://schemas.microsoft.com/office/drawing/2014/main" id="{1E212133-15D7-E54C-B152-C27FE07F5F6D}"/>
                  </a:ext>
                </a:extLst>
              </p:cNvPr>
              <p:cNvSpPr>
                <a:spLocks noGrp="1" noRot="1" noChangeAspect="1" noMove="1" noResize="1" noEditPoints="1" noAdjustHandles="1" noChangeArrowheads="1" noChangeShapeType="1" noTextEdit="1"/>
              </p:cNvSpPr>
              <p:nvPr>
                <p:ph idx="1"/>
              </p:nvPr>
            </p:nvSpPr>
            <p:spPr>
              <a:blipFill>
                <a:blip r:embed="rId3"/>
                <a:stretch>
                  <a:fillRect l="-643" t="-1170"/>
                </a:stretch>
              </a:blipFill>
            </p:spPr>
            <p:txBody>
              <a:bodyPr/>
              <a:lstStyle/>
              <a:p>
                <a:r>
                  <a:rPr lang="en-US">
                    <a:noFill/>
                  </a:rPr>
                  <a:t> </a:t>
                </a:r>
              </a:p>
            </p:txBody>
          </p:sp>
        </mc:Fallback>
      </mc:AlternateContent>
    </p:spTree>
    <p:extLst>
      <p:ext uri="{BB962C8B-B14F-4D97-AF65-F5344CB8AC3E}">
        <p14:creationId xmlns:p14="http://schemas.microsoft.com/office/powerpoint/2010/main" val="2406482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746F-029A-024F-B75B-400042FDF731}"/>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Model Architecture for Forecasting One Time 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76D95F-6C71-6A40-8EC5-5B0F30818006}"/>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Use LSTM with multi-</a:t>
                </a:r>
                <a:r>
                  <a:rPr lang="en-US" sz="2000" dirty="0" err="1">
                    <a:latin typeface="Times New Roman" panose="02020603050405020304" pitchFamily="18" charset="0"/>
                    <a:cs typeface="Times New Roman" panose="02020603050405020304" pitchFamily="18" charset="0"/>
                  </a:rPr>
                  <a:t>timestep</a:t>
                </a:r>
                <a:r>
                  <a:rPr lang="en-US" sz="2000" dirty="0">
                    <a:latin typeface="Times New Roman" panose="02020603050405020304" pitchFamily="18" charset="0"/>
                    <a:cs typeface="Times New Roman" panose="02020603050405020304" pitchFamily="18" charset="0"/>
                  </a:rPr>
                  <a:t> input but one-</a:t>
                </a:r>
                <a:r>
                  <a:rPr lang="en-US" sz="2000" dirty="0" err="1">
                    <a:latin typeface="Times New Roman" panose="02020603050405020304" pitchFamily="18" charset="0"/>
                    <a:cs typeface="Times New Roman" panose="02020603050405020304" pitchFamily="18" charset="0"/>
                  </a:rPr>
                  <a:t>timestep</a:t>
                </a:r>
                <a:r>
                  <a:rPr lang="en-US" sz="2000" dirty="0">
                    <a:latin typeface="Times New Roman" panose="02020603050405020304" pitchFamily="18" charset="0"/>
                    <a:cs typeface="Times New Roman" panose="02020603050405020304" pitchFamily="18" charset="0"/>
                  </a:rPr>
                  <a:t> output </a:t>
                </a:r>
              </a:p>
              <a:p>
                <a:r>
                  <a:rPr lang="en-US" sz="2000" dirty="0">
                    <a:latin typeface="Times New Roman" panose="02020603050405020304" pitchFamily="18" charset="0"/>
                    <a:cs typeface="Times New Roman" panose="02020603050405020304" pitchFamily="18" charset="0"/>
                  </a:rPr>
                  <a:t>Only input </a:t>
                </a:r>
                <a:r>
                  <a:rPr lang="en-US" sz="2000" b="1" i="1" dirty="0">
                    <a:latin typeface="Times New Roman" panose="02020603050405020304" pitchFamily="18" charset="0"/>
                    <a:cs typeface="Times New Roman" panose="02020603050405020304" pitchFamily="18" charset="0"/>
                  </a:rPr>
                  <a:t>past </a:t>
                </a:r>
                <a14:m>
                  <m:oMath xmlns:m="http://schemas.openxmlformats.org/officeDocument/2006/math">
                    <m:r>
                      <a:rPr lang="en-US" sz="2000" b="1" i="1" smtClean="0">
                        <a:latin typeface="Cambria Math" panose="02040503050406030204" pitchFamily="18" charset="0"/>
                      </a:rPr>
                      <m:t>𝒍</m:t>
                    </m:r>
                  </m:oMath>
                </a14:m>
                <a:r>
                  <a:rPr lang="en-US" sz="2000" b="1" i="1" dirty="0">
                    <a:latin typeface="Times New Roman" panose="02020603050405020304" pitchFamily="18" charset="0"/>
                    <a:cs typeface="Times New Roman" panose="02020603050405020304" pitchFamily="18" charset="0"/>
                  </a:rPr>
                  <a:t> </a:t>
                </a:r>
                <a:r>
                  <a:rPr lang="en-US" sz="2000" b="1" i="1" dirty="0" err="1">
                    <a:latin typeface="Times New Roman" panose="02020603050405020304" pitchFamily="18" charset="0"/>
                    <a:cs typeface="Times New Roman" panose="02020603050405020304" pitchFamily="18" charset="0"/>
                  </a:rPr>
                  <a:t>timestep</a:t>
                </a:r>
                <a:r>
                  <a:rPr lang="en-US" sz="2000" dirty="0">
                    <a:latin typeface="Times New Roman" panose="02020603050405020304" pitchFamily="18" charset="0"/>
                    <a:cs typeface="Times New Roman" panose="02020603050405020304" pitchFamily="18" charset="0"/>
                  </a:rPr>
                  <a:t> data (maybe historical data too long ago rarely affects wind speed in next </a:t>
                </a:r>
                <a:r>
                  <a:rPr lang="en-US" sz="2000" dirty="0" err="1">
                    <a:latin typeface="Times New Roman" panose="02020603050405020304" pitchFamily="18" charset="0"/>
                    <a:cs typeface="Times New Roman" panose="02020603050405020304" pitchFamily="18" charset="0"/>
                  </a:rPr>
                  <a:t>timestep</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The LSTM unit estimates the </a:t>
                </a:r>
                <a:r>
                  <a:rPr lang="en-US" sz="2000" dirty="0" err="1">
                    <a:latin typeface="Times New Roman" panose="02020603050405020304" pitchFamily="18" charset="0"/>
                    <a:cs typeface="Times New Roman" panose="02020603050405020304" pitchFamily="18" charset="0"/>
                  </a:rPr>
                  <a:t>spatio</a:t>
                </a:r>
                <a:r>
                  <a:rPr lang="en-US" sz="2000" dirty="0">
                    <a:latin typeface="Times New Roman" panose="02020603050405020304" pitchFamily="18" charset="0"/>
                    <a:cs typeface="Times New Roman" panose="02020603050405020304" pitchFamily="18" charset="0"/>
                  </a:rPr>
                  <a:t>-interactive effects</a:t>
                </a:r>
              </a:p>
            </p:txBody>
          </p:sp>
        </mc:Choice>
        <mc:Fallback xmlns="">
          <p:sp>
            <p:nvSpPr>
              <p:cNvPr id="3" name="Content Placeholder 2">
                <a:extLst>
                  <a:ext uri="{FF2B5EF4-FFF2-40B4-BE49-F238E27FC236}">
                    <a16:creationId xmlns:a16="http://schemas.microsoft.com/office/drawing/2014/main" id="{4876D95F-6C71-6A40-8EC5-5B0F30818006}"/>
                  </a:ext>
                </a:extLst>
              </p:cNvPr>
              <p:cNvSpPr>
                <a:spLocks noGrp="1" noRot="1" noChangeAspect="1" noMove="1" noResize="1" noEditPoints="1" noAdjustHandles="1" noChangeArrowheads="1" noChangeShapeType="1" noTextEdit="1"/>
              </p:cNvSpPr>
              <p:nvPr>
                <p:ph idx="1"/>
              </p:nvPr>
            </p:nvSpPr>
            <p:spPr>
              <a:blipFill>
                <a:blip r:embed="rId2"/>
                <a:stretch>
                  <a:fillRect l="-643" t="-1462" r="-9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080ED7D-E18D-CE47-BF91-6902229352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3754474"/>
            <a:ext cx="7912100" cy="2794000"/>
          </a:xfrm>
          <a:prstGeom prst="rect">
            <a:avLst/>
          </a:prstGeom>
        </p:spPr>
      </p:pic>
    </p:spTree>
    <p:extLst>
      <p:ext uri="{BB962C8B-B14F-4D97-AF65-F5344CB8AC3E}">
        <p14:creationId xmlns:p14="http://schemas.microsoft.com/office/powerpoint/2010/main" val="5450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ounded Rectangle 175">
            <a:extLst>
              <a:ext uri="{FF2B5EF4-FFF2-40B4-BE49-F238E27FC236}">
                <a16:creationId xmlns:a16="http://schemas.microsoft.com/office/drawing/2014/main" id="{09F0D8B9-3C9F-B145-A8BE-17AAE769CAF2}"/>
              </a:ext>
            </a:extLst>
          </p:cNvPr>
          <p:cNvSpPr/>
          <p:nvPr/>
        </p:nvSpPr>
        <p:spPr>
          <a:xfrm>
            <a:off x="6489057" y="2480009"/>
            <a:ext cx="2270736" cy="268211"/>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EF2DA94-3DA2-384D-88F6-986AD836112E}"/>
              </a:ext>
            </a:extLst>
          </p:cNvPr>
          <p:cNvGrpSpPr/>
          <p:nvPr/>
        </p:nvGrpSpPr>
        <p:grpSpPr>
          <a:xfrm>
            <a:off x="136636" y="1746295"/>
            <a:ext cx="4195432" cy="3504367"/>
            <a:chOff x="439144" y="3425304"/>
            <a:chExt cx="4195432" cy="3504367"/>
          </a:xfrm>
        </p:grpSpPr>
        <p:grpSp>
          <p:nvGrpSpPr>
            <p:cNvPr id="5" name="Group 4">
              <a:extLst>
                <a:ext uri="{FF2B5EF4-FFF2-40B4-BE49-F238E27FC236}">
                  <a16:creationId xmlns:a16="http://schemas.microsoft.com/office/drawing/2014/main" id="{0AD0EA9D-0656-9144-9C23-E325611DD921}"/>
                </a:ext>
              </a:extLst>
            </p:cNvPr>
            <p:cNvGrpSpPr/>
            <p:nvPr/>
          </p:nvGrpSpPr>
          <p:grpSpPr>
            <a:xfrm>
              <a:off x="439144" y="5123375"/>
              <a:ext cx="2570409" cy="1806296"/>
              <a:chOff x="428065" y="5138687"/>
              <a:chExt cx="2570409" cy="180629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549BE6-5D01-F54B-A2F2-2272A4847D05}"/>
                      </a:ext>
                    </a:extLst>
                  </p:cNvPr>
                  <p:cNvSpPr txBox="1"/>
                  <p:nvPr/>
                </p:nvSpPr>
                <p:spPr>
                  <a:xfrm>
                    <a:off x="428065" y="5138687"/>
                    <a:ext cx="3506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oMath>
                      </m:oMathPara>
                    </a14:m>
                    <a:endParaRPr lang="en-US" dirty="0"/>
                  </a:p>
                </p:txBody>
              </p:sp>
            </mc:Choice>
            <mc:Fallback xmlns="">
              <p:sp>
                <p:nvSpPr>
                  <p:cNvPr id="7" name="TextBox 6">
                    <a:extLst>
                      <a:ext uri="{FF2B5EF4-FFF2-40B4-BE49-F238E27FC236}">
                        <a16:creationId xmlns:a16="http://schemas.microsoft.com/office/drawing/2014/main" id="{91549BE6-5D01-F54B-A2F2-2272A4847D05}"/>
                      </a:ext>
                    </a:extLst>
                  </p:cNvPr>
                  <p:cNvSpPr txBox="1">
                    <a:spLocks noRot="1" noChangeAspect="1" noMove="1" noResize="1" noEditPoints="1" noAdjustHandles="1" noChangeArrowheads="1" noChangeShapeType="1" noTextEdit="1"/>
                  </p:cNvSpPr>
                  <p:nvPr/>
                </p:nvSpPr>
                <p:spPr>
                  <a:xfrm>
                    <a:off x="428065" y="5138687"/>
                    <a:ext cx="350672"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6E14B7-BAE5-B248-8F29-4F38DA93D659}"/>
                      </a:ext>
                    </a:extLst>
                  </p:cNvPr>
                  <p:cNvSpPr txBox="1"/>
                  <p:nvPr/>
                </p:nvSpPr>
                <p:spPr>
                  <a:xfrm>
                    <a:off x="428065" y="5757778"/>
                    <a:ext cx="3714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8" name="TextBox 7">
                    <a:extLst>
                      <a:ext uri="{FF2B5EF4-FFF2-40B4-BE49-F238E27FC236}">
                        <a16:creationId xmlns:a16="http://schemas.microsoft.com/office/drawing/2014/main" id="{FB6E14B7-BAE5-B248-8F29-4F38DA93D659}"/>
                      </a:ext>
                    </a:extLst>
                  </p:cNvPr>
                  <p:cNvSpPr txBox="1">
                    <a:spLocks noRot="1" noChangeAspect="1" noMove="1" noResize="1" noEditPoints="1" noAdjustHandles="1" noChangeArrowheads="1" noChangeShapeType="1" noTextEdit="1"/>
                  </p:cNvSpPr>
                  <p:nvPr/>
                </p:nvSpPr>
                <p:spPr>
                  <a:xfrm>
                    <a:off x="428065" y="5757778"/>
                    <a:ext cx="371448"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51B226B-5F4A-AA4C-8A25-5BCD93CDEFB2}"/>
                      </a:ext>
                    </a:extLst>
                  </p:cNvPr>
                  <p:cNvSpPr txBox="1"/>
                  <p:nvPr/>
                </p:nvSpPr>
                <p:spPr>
                  <a:xfrm>
                    <a:off x="952872" y="6570713"/>
                    <a:ext cx="895181" cy="3742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charset="0"/>
                                </a:rPr>
                                <m:t>&gt;</m:t>
                              </m:r>
                            </m:sup>
                          </m:sSup>
                        </m:oMath>
                      </m:oMathPara>
                    </a14:m>
                    <a:endParaRPr lang="en-US" dirty="0"/>
                  </a:p>
                </p:txBody>
              </p:sp>
            </mc:Choice>
            <mc:Fallback xmlns="">
              <p:sp>
                <p:nvSpPr>
                  <p:cNvPr id="9" name="TextBox 8">
                    <a:extLst>
                      <a:ext uri="{FF2B5EF4-FFF2-40B4-BE49-F238E27FC236}">
                        <a16:creationId xmlns:a16="http://schemas.microsoft.com/office/drawing/2014/main" id="{051B226B-5F4A-AA4C-8A25-5BCD93CDEFB2}"/>
                      </a:ext>
                    </a:extLst>
                  </p:cNvPr>
                  <p:cNvSpPr txBox="1">
                    <a:spLocks noRot="1" noChangeAspect="1" noMove="1" noResize="1" noEditPoints="1" noAdjustHandles="1" noChangeArrowheads="1" noChangeShapeType="1" noTextEdit="1"/>
                  </p:cNvSpPr>
                  <p:nvPr/>
                </p:nvSpPr>
                <p:spPr>
                  <a:xfrm>
                    <a:off x="952872" y="6570713"/>
                    <a:ext cx="895181" cy="374270"/>
                  </a:xfrm>
                  <a:prstGeom prst="rect">
                    <a:avLst/>
                  </a:prstGeom>
                  <a:blipFill>
                    <a:blip r:embed="rId4"/>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D5714E-8ACF-DF45-A895-0CE4B511E39C}"/>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11" name="TextBox 10">
                <a:extLst>
                  <a:ext uri="{FF2B5EF4-FFF2-40B4-BE49-F238E27FC236}">
                    <a16:creationId xmlns:a16="http://schemas.microsoft.com/office/drawing/2014/main" id="{335E9CFA-9210-A246-8BD8-6A2D36133E7D}"/>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12" name="Straight Arrow Connector 11">
                <a:extLst>
                  <a:ext uri="{FF2B5EF4-FFF2-40B4-BE49-F238E27FC236}">
                    <a16:creationId xmlns:a16="http://schemas.microsoft.com/office/drawing/2014/main" id="{A18B7822-B495-F546-8B90-85A3DA296123}"/>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9A46E34B-A09B-F04D-8E04-8C936E2744C9}"/>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13" name="Straight Arrow Connector 12">
            <a:extLst>
              <a:ext uri="{FF2B5EF4-FFF2-40B4-BE49-F238E27FC236}">
                <a16:creationId xmlns:a16="http://schemas.microsoft.com/office/drawing/2014/main" id="{3D542962-26C4-F34A-862B-538C2732C8A9}"/>
              </a:ext>
            </a:extLst>
          </p:cNvPr>
          <p:cNvCxnSpPr/>
          <p:nvPr/>
        </p:nvCxnSpPr>
        <p:spPr>
          <a:xfrm flipV="1">
            <a:off x="941440" y="4519926"/>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7391F3-3BAB-6B48-9EA3-B0F8667E7F95}"/>
              </a:ext>
            </a:extLst>
          </p:cNvPr>
          <p:cNvCxnSpPr/>
          <p:nvPr/>
        </p:nvCxnSpPr>
        <p:spPr>
          <a:xfrm flipV="1">
            <a:off x="497411" y="4248123"/>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2DE766A-9BD1-EA4C-891E-FE66CBEE3F62}"/>
              </a:ext>
            </a:extLst>
          </p:cNvPr>
          <p:cNvCxnSpPr/>
          <p:nvPr/>
        </p:nvCxnSpPr>
        <p:spPr>
          <a:xfrm flipV="1">
            <a:off x="2453018" y="4270319"/>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93B2965-3528-4349-808C-31BA19FB6B79}"/>
              </a:ext>
            </a:extLst>
          </p:cNvPr>
          <p:cNvGrpSpPr/>
          <p:nvPr/>
        </p:nvGrpSpPr>
        <p:grpSpPr>
          <a:xfrm>
            <a:off x="2983281" y="1741291"/>
            <a:ext cx="4308926" cy="3499429"/>
            <a:chOff x="325650" y="3425304"/>
            <a:chExt cx="4308926" cy="3499429"/>
          </a:xfrm>
        </p:grpSpPr>
        <p:grpSp>
          <p:nvGrpSpPr>
            <p:cNvPr id="18" name="Group 17">
              <a:extLst>
                <a:ext uri="{FF2B5EF4-FFF2-40B4-BE49-F238E27FC236}">
                  <a16:creationId xmlns:a16="http://schemas.microsoft.com/office/drawing/2014/main" id="{878B7FB6-BCF0-E34F-98BD-A86F7D4D6854}"/>
                </a:ext>
              </a:extLst>
            </p:cNvPr>
            <p:cNvGrpSpPr/>
            <p:nvPr/>
          </p:nvGrpSpPr>
          <p:grpSpPr>
            <a:xfrm>
              <a:off x="325650" y="5106476"/>
              <a:ext cx="2683903" cy="1818257"/>
              <a:chOff x="314571" y="5121788"/>
              <a:chExt cx="2683903" cy="1818257"/>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7DB3331-0412-FA41-80C8-6ADFE6F9FEF1}"/>
                      </a:ext>
                    </a:extLst>
                  </p:cNvPr>
                  <p:cNvSpPr txBox="1"/>
                  <p:nvPr/>
                </p:nvSpPr>
                <p:spPr>
                  <a:xfrm>
                    <a:off x="314571" y="5121788"/>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7DB3331-0412-FA41-80C8-6ADFE6F9FEF1}"/>
                      </a:ext>
                    </a:extLst>
                  </p:cNvPr>
                  <p:cNvSpPr txBox="1">
                    <a:spLocks noRot="1" noChangeAspect="1" noMove="1" noResize="1" noEditPoints="1" noAdjustHandles="1" noChangeArrowheads="1" noChangeShapeType="1" noTextEdit="1"/>
                  </p:cNvSpPr>
                  <p:nvPr/>
                </p:nvSpPr>
                <p:spPr>
                  <a:xfrm>
                    <a:off x="314571" y="5121788"/>
                    <a:ext cx="43473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CBE8C4-2775-E24F-BC54-283159091A2B}"/>
                      </a:ext>
                    </a:extLst>
                  </p:cNvPr>
                  <p:cNvSpPr txBox="1"/>
                  <p:nvPr/>
                </p:nvSpPr>
                <p:spPr>
                  <a:xfrm>
                    <a:off x="322575" y="5800995"/>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D0CBE8C4-2775-E24F-BC54-283159091A2B}"/>
                      </a:ext>
                    </a:extLst>
                  </p:cNvPr>
                  <p:cNvSpPr txBox="1">
                    <a:spLocks noRot="1" noChangeAspect="1" noMove="1" noResize="1" noEditPoints="1" noAdjustHandles="1" noChangeArrowheads="1" noChangeShapeType="1" noTextEdit="1"/>
                  </p:cNvSpPr>
                  <p:nvPr/>
                </p:nvSpPr>
                <p:spPr>
                  <a:xfrm>
                    <a:off x="322575" y="5800995"/>
                    <a:ext cx="434734"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03B8889-3D6E-4C40-9092-B0EB03BF1523}"/>
                      </a:ext>
                    </a:extLst>
                  </p:cNvPr>
                  <p:cNvSpPr txBox="1"/>
                  <p:nvPr/>
                </p:nvSpPr>
                <p:spPr>
                  <a:xfrm>
                    <a:off x="952872" y="6570713"/>
                    <a:ext cx="9278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m:t>
                              </m:r>
                              <m:r>
                                <a:rPr lang="en-US" b="0" i="1" smtClean="0">
                                  <a:latin typeface="Cambria Math" panose="02040503050406030204" pitchFamily="18" charset="0"/>
                                </a:rPr>
                                <m:t>𝑡</m:t>
                              </m:r>
                              <m:r>
                                <a:rPr lang="en-US" b="0" i="1" smtClean="0">
                                  <a:latin typeface="Cambria Math" panose="02040503050406030204" pitchFamily="18" charset="0"/>
                                </a:rPr>
                                <m:t>−1&gt;</m:t>
                              </m:r>
                            </m:sup>
                          </m:sSup>
                        </m:oMath>
                      </m:oMathPara>
                    </a14:m>
                    <a:endParaRPr lang="en-US" dirty="0"/>
                  </a:p>
                </p:txBody>
              </p:sp>
            </mc:Choice>
            <mc:Fallback xmlns="">
              <p:sp>
                <p:nvSpPr>
                  <p:cNvPr id="22" name="TextBox 21">
                    <a:extLst>
                      <a:ext uri="{FF2B5EF4-FFF2-40B4-BE49-F238E27FC236}">
                        <a16:creationId xmlns:a16="http://schemas.microsoft.com/office/drawing/2014/main" id="{303B8889-3D6E-4C40-9092-B0EB03BF1523}"/>
                      </a:ext>
                    </a:extLst>
                  </p:cNvPr>
                  <p:cNvSpPr txBox="1">
                    <a:spLocks noRot="1" noChangeAspect="1" noMove="1" noResize="1" noEditPoints="1" noAdjustHandles="1" noChangeArrowheads="1" noChangeShapeType="1" noTextEdit="1"/>
                  </p:cNvSpPr>
                  <p:nvPr/>
                </p:nvSpPr>
                <p:spPr>
                  <a:xfrm>
                    <a:off x="952872" y="6570713"/>
                    <a:ext cx="927883" cy="369332"/>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D7FF3B24-07C9-0843-9B7E-FED91A0C985A}"/>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24" name="TextBox 23">
                <a:extLst>
                  <a:ext uri="{FF2B5EF4-FFF2-40B4-BE49-F238E27FC236}">
                    <a16:creationId xmlns:a16="http://schemas.microsoft.com/office/drawing/2014/main" id="{B7C14E5A-D931-ED4A-A977-39DCF98B3B8D}"/>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25" name="Straight Arrow Connector 24">
                <a:extLst>
                  <a:ext uri="{FF2B5EF4-FFF2-40B4-BE49-F238E27FC236}">
                    <a16:creationId xmlns:a16="http://schemas.microsoft.com/office/drawing/2014/main" id="{5636068B-1492-AA46-B511-3A9B0D93E164}"/>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59497A30-E2C3-8242-8FD7-19965460CBB1}"/>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26" name="Straight Arrow Connector 25">
            <a:extLst>
              <a:ext uri="{FF2B5EF4-FFF2-40B4-BE49-F238E27FC236}">
                <a16:creationId xmlns:a16="http://schemas.microsoft.com/office/drawing/2014/main" id="{849A9894-9FF0-9646-B37C-13688D0A9D47}"/>
              </a:ext>
            </a:extLst>
          </p:cNvPr>
          <p:cNvCxnSpPr/>
          <p:nvPr/>
        </p:nvCxnSpPr>
        <p:spPr>
          <a:xfrm flipV="1">
            <a:off x="3955815" y="4525310"/>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74BE34-C143-2C47-82F0-E1EFBE7F536B}"/>
              </a:ext>
            </a:extLst>
          </p:cNvPr>
          <p:cNvCxnSpPr/>
          <p:nvPr/>
        </p:nvCxnSpPr>
        <p:spPr>
          <a:xfrm flipV="1">
            <a:off x="3457550" y="4253507"/>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75597B-CF61-0D4D-AF8C-03543D3F2663}"/>
              </a:ext>
            </a:extLst>
          </p:cNvPr>
          <p:cNvCxnSpPr/>
          <p:nvPr/>
        </p:nvCxnSpPr>
        <p:spPr>
          <a:xfrm flipV="1">
            <a:off x="5413457" y="4275505"/>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61FC1D3-E318-3A44-9ADC-8DECA34F775B}"/>
              </a:ext>
            </a:extLst>
          </p:cNvPr>
          <p:cNvGrpSpPr/>
          <p:nvPr/>
        </p:nvGrpSpPr>
        <p:grpSpPr>
          <a:xfrm>
            <a:off x="5758634" y="1741291"/>
            <a:ext cx="4600058" cy="3499429"/>
            <a:chOff x="34518" y="3425304"/>
            <a:chExt cx="4600058" cy="3499429"/>
          </a:xfrm>
        </p:grpSpPr>
        <p:grpSp>
          <p:nvGrpSpPr>
            <p:cNvPr id="31" name="Group 30">
              <a:extLst>
                <a:ext uri="{FF2B5EF4-FFF2-40B4-BE49-F238E27FC236}">
                  <a16:creationId xmlns:a16="http://schemas.microsoft.com/office/drawing/2014/main" id="{4D05608E-D4AF-2942-9192-57186D0655C3}"/>
                </a:ext>
              </a:extLst>
            </p:cNvPr>
            <p:cNvGrpSpPr/>
            <p:nvPr/>
          </p:nvGrpSpPr>
          <p:grpSpPr>
            <a:xfrm>
              <a:off x="34518" y="5113501"/>
              <a:ext cx="2975035" cy="1811232"/>
              <a:chOff x="23439" y="5128813"/>
              <a:chExt cx="2975035" cy="1811232"/>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2095298-10B4-C542-AA10-B0039A4BC6CA}"/>
                      </a:ext>
                    </a:extLst>
                  </p:cNvPr>
                  <p:cNvSpPr txBox="1"/>
                  <p:nvPr/>
                </p:nvSpPr>
                <p:spPr>
                  <a:xfrm>
                    <a:off x="23439" y="5128813"/>
                    <a:ext cx="7517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−1&gt;</m:t>
                              </m:r>
                            </m:sup>
                          </m:sSup>
                        </m:oMath>
                      </m:oMathPara>
                    </a14:m>
                    <a:endParaRPr lang="en-US" dirty="0"/>
                  </a:p>
                </p:txBody>
              </p:sp>
            </mc:Choice>
            <mc:Fallback xmlns="">
              <p:sp>
                <p:nvSpPr>
                  <p:cNvPr id="33" name="TextBox 32">
                    <a:extLst>
                      <a:ext uri="{FF2B5EF4-FFF2-40B4-BE49-F238E27FC236}">
                        <a16:creationId xmlns:a16="http://schemas.microsoft.com/office/drawing/2014/main" id="{A2095298-10B4-C542-AA10-B0039A4BC6CA}"/>
                      </a:ext>
                    </a:extLst>
                  </p:cNvPr>
                  <p:cNvSpPr txBox="1">
                    <a:spLocks noRot="1" noChangeAspect="1" noMove="1" noResize="1" noEditPoints="1" noAdjustHandles="1" noChangeArrowheads="1" noChangeShapeType="1" noTextEdit="1"/>
                  </p:cNvSpPr>
                  <p:nvPr/>
                </p:nvSpPr>
                <p:spPr>
                  <a:xfrm>
                    <a:off x="23439" y="5128813"/>
                    <a:ext cx="751757" cy="369332"/>
                  </a:xfrm>
                  <a:prstGeom prst="rect">
                    <a:avLst/>
                  </a:prstGeom>
                  <a:blipFill>
                    <a:blip r:embed="rId8"/>
                    <a:stretch>
                      <a:fillRect r="-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1AFB605-699C-904F-8EF5-2F14BD5C7BA4}"/>
                      </a:ext>
                    </a:extLst>
                  </p:cNvPr>
                  <p:cNvSpPr txBox="1"/>
                  <p:nvPr/>
                </p:nvSpPr>
                <p:spPr>
                  <a:xfrm>
                    <a:off x="43503" y="5771377"/>
                    <a:ext cx="925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&lt;</m:t>
                              </m:r>
                              <m:r>
                                <a:rPr lang="en-US" b="0" i="1" smtClean="0">
                                  <a:latin typeface="Cambria Math" panose="02040503050406030204" pitchFamily="18" charset="0"/>
                                </a:rPr>
                                <m:t>𝑡</m:t>
                              </m:r>
                              <m:r>
                                <a:rPr lang="en-US" b="0" i="1" smtClean="0">
                                  <a:latin typeface="Cambria Math" panose="02040503050406030204" pitchFamily="18" charset="0"/>
                                </a:rPr>
                                <m:t>−1&gt;</m:t>
                              </m:r>
                            </m:sup>
                          </m:sSup>
                        </m:oMath>
                      </m:oMathPara>
                    </a14:m>
                    <a:endParaRPr lang="en-US" dirty="0"/>
                  </a:p>
                </p:txBody>
              </p:sp>
            </mc:Choice>
            <mc:Fallback xmlns="">
              <p:sp>
                <p:nvSpPr>
                  <p:cNvPr id="34" name="TextBox 33">
                    <a:extLst>
                      <a:ext uri="{FF2B5EF4-FFF2-40B4-BE49-F238E27FC236}">
                        <a16:creationId xmlns:a16="http://schemas.microsoft.com/office/drawing/2014/main" id="{F1AFB605-699C-904F-8EF5-2F14BD5C7BA4}"/>
                      </a:ext>
                    </a:extLst>
                  </p:cNvPr>
                  <p:cNvSpPr txBox="1">
                    <a:spLocks noRot="1" noChangeAspect="1" noMove="1" noResize="1" noEditPoints="1" noAdjustHandles="1" noChangeArrowheads="1" noChangeShapeType="1" noTextEdit="1"/>
                  </p:cNvSpPr>
                  <p:nvPr/>
                </p:nvSpPr>
                <p:spPr>
                  <a:xfrm>
                    <a:off x="43503" y="5771377"/>
                    <a:ext cx="925703"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D19F671-B663-9B46-BEC7-E08DC5A15D99}"/>
                      </a:ext>
                    </a:extLst>
                  </p:cNvPr>
                  <p:cNvSpPr txBox="1"/>
                  <p:nvPr/>
                </p:nvSpPr>
                <p:spPr>
                  <a:xfrm>
                    <a:off x="952872" y="6570713"/>
                    <a:ext cx="7082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m:t>
                              </m:r>
                              <m:r>
                                <a:rPr lang="en-US" b="0" i="1" smtClean="0">
                                  <a:latin typeface="Cambria Math" panose="02040503050406030204" pitchFamily="18" charset="0"/>
                                </a:rPr>
                                <m:t>𝑡</m:t>
                              </m:r>
                              <m:r>
                                <a:rPr lang="en-US" b="0" i="1" smtClean="0">
                                  <a:latin typeface="Cambria Math" charset="0"/>
                                </a:rPr>
                                <m:t>&gt;</m:t>
                              </m:r>
                            </m:sup>
                          </m:sSup>
                        </m:oMath>
                      </m:oMathPara>
                    </a14:m>
                    <a:endParaRPr lang="en-US" dirty="0"/>
                  </a:p>
                </p:txBody>
              </p:sp>
            </mc:Choice>
            <mc:Fallback xmlns="">
              <p:sp>
                <p:nvSpPr>
                  <p:cNvPr id="35" name="TextBox 34">
                    <a:extLst>
                      <a:ext uri="{FF2B5EF4-FFF2-40B4-BE49-F238E27FC236}">
                        <a16:creationId xmlns:a16="http://schemas.microsoft.com/office/drawing/2014/main" id="{6D19F671-B663-9B46-BEC7-E08DC5A15D99}"/>
                      </a:ext>
                    </a:extLst>
                  </p:cNvPr>
                  <p:cNvSpPr txBox="1">
                    <a:spLocks noRot="1" noChangeAspect="1" noMove="1" noResize="1" noEditPoints="1" noAdjustHandles="1" noChangeArrowheads="1" noChangeShapeType="1" noTextEdit="1"/>
                  </p:cNvSpPr>
                  <p:nvPr/>
                </p:nvSpPr>
                <p:spPr>
                  <a:xfrm>
                    <a:off x="952872" y="6570713"/>
                    <a:ext cx="708271" cy="369332"/>
                  </a:xfrm>
                  <a:prstGeom prst="rect">
                    <a:avLst/>
                  </a:prstGeom>
                  <a:blipFill>
                    <a:blip r:embed="rId10"/>
                    <a:stretch>
                      <a:fillRect/>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EC2A4D1A-9EE4-6E48-ABBE-497ECAF3CA4A}"/>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37" name="TextBox 36">
                <a:extLst>
                  <a:ext uri="{FF2B5EF4-FFF2-40B4-BE49-F238E27FC236}">
                    <a16:creationId xmlns:a16="http://schemas.microsoft.com/office/drawing/2014/main" id="{A0F4B2FB-4B17-D64C-83B5-F9F02AC8BB84}"/>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38" name="Straight Arrow Connector 37">
                <a:extLst>
                  <a:ext uri="{FF2B5EF4-FFF2-40B4-BE49-F238E27FC236}">
                    <a16:creationId xmlns:a16="http://schemas.microsoft.com/office/drawing/2014/main" id="{E554ECB8-7E26-DD4D-9FE6-95EE047FFA5D}"/>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7C9D6FF-1B70-9D49-842D-A802A5B4D6E1}"/>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39" name="Straight Arrow Connector 38">
            <a:extLst>
              <a:ext uri="{FF2B5EF4-FFF2-40B4-BE49-F238E27FC236}">
                <a16:creationId xmlns:a16="http://schemas.microsoft.com/office/drawing/2014/main" id="{3E919188-C3DE-6747-9F0C-DA0640B44983}"/>
              </a:ext>
            </a:extLst>
          </p:cNvPr>
          <p:cNvCxnSpPr/>
          <p:nvPr/>
        </p:nvCxnSpPr>
        <p:spPr>
          <a:xfrm flipV="1">
            <a:off x="7044164" y="4519925"/>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EE69058-6D63-2944-A2EF-7500AA57EDDD}"/>
              </a:ext>
            </a:extLst>
          </p:cNvPr>
          <p:cNvCxnSpPr/>
          <p:nvPr/>
        </p:nvCxnSpPr>
        <p:spPr>
          <a:xfrm flipV="1">
            <a:off x="6535282" y="4286336"/>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F27EBC1-0287-C345-A77D-71581441DB97}"/>
              </a:ext>
            </a:extLst>
          </p:cNvPr>
          <p:cNvCxnSpPr>
            <a:cxnSpLocks/>
          </p:cNvCxnSpPr>
          <p:nvPr/>
        </p:nvCxnSpPr>
        <p:spPr>
          <a:xfrm flipV="1">
            <a:off x="8063930" y="2771061"/>
            <a:ext cx="0" cy="65140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5881F296-137D-CB48-81EE-E8323B1C0060}"/>
              </a:ext>
            </a:extLst>
          </p:cNvPr>
          <p:cNvCxnSpPr/>
          <p:nvPr/>
        </p:nvCxnSpPr>
        <p:spPr>
          <a:xfrm flipV="1">
            <a:off x="2453018" y="3607129"/>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A8A7517-02DE-9944-9FAD-2C2C50218FBB}"/>
              </a:ext>
            </a:extLst>
          </p:cNvPr>
          <p:cNvCxnSpPr/>
          <p:nvPr/>
        </p:nvCxnSpPr>
        <p:spPr>
          <a:xfrm flipV="1">
            <a:off x="5413457" y="36141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92A04AEE-81D5-D64D-B7FA-627413475A55}"/>
              </a:ext>
            </a:extLst>
          </p:cNvPr>
          <p:cNvSpPr txBox="1"/>
          <p:nvPr/>
        </p:nvSpPr>
        <p:spPr>
          <a:xfrm>
            <a:off x="6688067" y="5250662"/>
            <a:ext cx="1031358" cy="369332"/>
          </a:xfrm>
          <a:prstGeom prst="rect">
            <a:avLst/>
          </a:prstGeom>
          <a:noFill/>
        </p:spPr>
        <p:txBody>
          <a:bodyPr wrap="square" rtlCol="0">
            <a:spAutoFit/>
          </a:bodyPr>
          <a:lstStyle/>
          <a:p>
            <a:r>
              <a:rPr lang="en-US" dirty="0">
                <a:solidFill>
                  <a:srgbClr val="00B0F0"/>
                </a:solidFill>
                <a:latin typeface="Times New Roman" panose="02020603050405020304" pitchFamily="18" charset="0"/>
                <a:cs typeface="Times New Roman" panose="02020603050405020304" pitchFamily="18" charset="0"/>
              </a:rPr>
              <a:t>57-dim</a:t>
            </a:r>
          </a:p>
        </p:txBody>
      </p:sp>
      <p:sp>
        <p:nvSpPr>
          <p:cNvPr id="150" name="TextBox 149">
            <a:extLst>
              <a:ext uri="{FF2B5EF4-FFF2-40B4-BE49-F238E27FC236}">
                <a16:creationId xmlns:a16="http://schemas.microsoft.com/office/drawing/2014/main" id="{3E0EFD0C-5AF0-AA48-BF1D-EB35D2B17D58}"/>
              </a:ext>
            </a:extLst>
          </p:cNvPr>
          <p:cNvSpPr txBox="1"/>
          <p:nvPr/>
        </p:nvSpPr>
        <p:spPr>
          <a:xfrm>
            <a:off x="3621582" y="5220335"/>
            <a:ext cx="1031358" cy="369332"/>
          </a:xfrm>
          <a:prstGeom prst="rect">
            <a:avLst/>
          </a:prstGeom>
          <a:noFill/>
        </p:spPr>
        <p:txBody>
          <a:bodyPr wrap="square" rtlCol="0">
            <a:spAutoFit/>
          </a:bodyPr>
          <a:lstStyle/>
          <a:p>
            <a:r>
              <a:rPr lang="en-US" dirty="0">
                <a:solidFill>
                  <a:srgbClr val="00B0F0"/>
                </a:solidFill>
                <a:latin typeface="Times New Roman" panose="02020603050405020304" pitchFamily="18" charset="0"/>
                <a:cs typeface="Times New Roman" panose="02020603050405020304" pitchFamily="18" charset="0"/>
              </a:rPr>
              <a:t>57-dim</a:t>
            </a:r>
          </a:p>
        </p:txBody>
      </p:sp>
      <p:sp>
        <p:nvSpPr>
          <p:cNvPr id="151" name="TextBox 150">
            <a:extLst>
              <a:ext uri="{FF2B5EF4-FFF2-40B4-BE49-F238E27FC236}">
                <a16:creationId xmlns:a16="http://schemas.microsoft.com/office/drawing/2014/main" id="{921C4972-7731-0E47-9D12-18552937C6B9}"/>
              </a:ext>
            </a:extLst>
          </p:cNvPr>
          <p:cNvSpPr txBox="1"/>
          <p:nvPr/>
        </p:nvSpPr>
        <p:spPr>
          <a:xfrm>
            <a:off x="642670" y="5237182"/>
            <a:ext cx="1031358" cy="369332"/>
          </a:xfrm>
          <a:prstGeom prst="rect">
            <a:avLst/>
          </a:prstGeom>
          <a:noFill/>
        </p:spPr>
        <p:txBody>
          <a:bodyPr wrap="square" rtlCol="0">
            <a:spAutoFit/>
          </a:bodyPr>
          <a:lstStyle/>
          <a:p>
            <a:r>
              <a:rPr lang="en-US" dirty="0">
                <a:solidFill>
                  <a:srgbClr val="00B0F0"/>
                </a:solidFill>
                <a:latin typeface="Times New Roman" panose="02020603050405020304" pitchFamily="18" charset="0"/>
                <a:cs typeface="Times New Roman" panose="02020603050405020304" pitchFamily="18" charset="0"/>
              </a:rPr>
              <a:t>57-dim</a:t>
            </a:r>
          </a:p>
        </p:txBody>
      </p:sp>
      <p:sp>
        <p:nvSpPr>
          <p:cNvPr id="160" name="Oval 159">
            <a:extLst>
              <a:ext uri="{FF2B5EF4-FFF2-40B4-BE49-F238E27FC236}">
                <a16:creationId xmlns:a16="http://schemas.microsoft.com/office/drawing/2014/main" id="{AF35FC9B-5B1A-C743-BF5B-2BEC5B2BF50E}"/>
              </a:ext>
            </a:extLst>
          </p:cNvPr>
          <p:cNvSpPr/>
          <p:nvPr/>
        </p:nvSpPr>
        <p:spPr>
          <a:xfrm>
            <a:off x="8447323" y="2503774"/>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AA7EC4CA-6E57-8E4A-B747-1E1768548E92}"/>
              </a:ext>
            </a:extLst>
          </p:cNvPr>
          <p:cNvSpPr/>
          <p:nvPr/>
        </p:nvSpPr>
        <p:spPr>
          <a:xfrm>
            <a:off x="7804288" y="2498859"/>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4C0E3594-D851-4D4A-9804-BDC58C903F48}"/>
              </a:ext>
            </a:extLst>
          </p:cNvPr>
          <p:cNvSpPr/>
          <p:nvPr/>
        </p:nvSpPr>
        <p:spPr>
          <a:xfrm>
            <a:off x="6549612" y="2504435"/>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E2C3FD31-7468-4B49-8201-6669AB365DD3}"/>
              </a:ext>
            </a:extLst>
          </p:cNvPr>
          <p:cNvSpPr/>
          <p:nvPr/>
        </p:nvSpPr>
        <p:spPr>
          <a:xfrm>
            <a:off x="6856453" y="2503774"/>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E330AFC-CBBE-9040-BCCC-5040B7CF0175}"/>
              </a:ext>
            </a:extLst>
          </p:cNvPr>
          <p:cNvSpPr/>
          <p:nvPr/>
        </p:nvSpPr>
        <p:spPr>
          <a:xfrm>
            <a:off x="7164096" y="2503774"/>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2C503AF-A573-C946-A2F1-1DF6D0EFEA5C}"/>
              </a:ext>
            </a:extLst>
          </p:cNvPr>
          <p:cNvSpPr/>
          <p:nvPr/>
        </p:nvSpPr>
        <p:spPr>
          <a:xfrm>
            <a:off x="7499488" y="2498712"/>
            <a:ext cx="215100" cy="21510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A0599BDF-F581-844F-9CAB-EF2F4CA59AC8}"/>
              </a:ext>
            </a:extLst>
          </p:cNvPr>
          <p:cNvSpPr txBox="1"/>
          <p:nvPr/>
        </p:nvSpPr>
        <p:spPr>
          <a:xfrm>
            <a:off x="5437851" y="2421596"/>
            <a:ext cx="1031358" cy="369332"/>
          </a:xfrm>
          <a:prstGeom prst="rect">
            <a:avLst/>
          </a:prstGeom>
          <a:noFill/>
        </p:spPr>
        <p:txBody>
          <a:bodyPr wrap="square" rtlCol="0">
            <a:spAutoFit/>
          </a:bodyPr>
          <a:lstStyle/>
          <a:p>
            <a:r>
              <a:rPr lang="en-US" dirty="0">
                <a:solidFill>
                  <a:srgbClr val="00B0F0"/>
                </a:solidFill>
                <a:latin typeface="Times New Roman" panose="02020603050405020304" pitchFamily="18" charset="0"/>
                <a:cs typeface="Times New Roman" panose="02020603050405020304" pitchFamily="18" charset="0"/>
              </a:rPr>
              <a:t>57</a:t>
            </a:r>
            <a:r>
              <a:rPr lang="en-US" baseline="30000" dirty="0">
                <a:solidFill>
                  <a:srgbClr val="00B0F0"/>
                </a:solidFill>
                <a:latin typeface="Times New Roman" panose="02020603050405020304" pitchFamily="18" charset="0"/>
                <a:cs typeface="Times New Roman" panose="02020603050405020304" pitchFamily="18" charset="0"/>
              </a:rPr>
              <a:t>2</a:t>
            </a:r>
            <a:r>
              <a:rPr lang="en-US" dirty="0">
                <a:solidFill>
                  <a:srgbClr val="00B0F0"/>
                </a:solidFill>
                <a:latin typeface="Times New Roman" panose="02020603050405020304" pitchFamily="18" charset="0"/>
                <a:cs typeface="Times New Roman" panose="02020603050405020304" pitchFamily="18" charset="0"/>
              </a:rPr>
              <a:t>-dim</a:t>
            </a:r>
          </a:p>
        </p:txBody>
      </p:sp>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4CE95518-208B-924F-BD2D-FE355771535F}"/>
                  </a:ext>
                </a:extLst>
              </p:cNvPr>
              <p:cNvSpPr txBox="1"/>
              <p:nvPr/>
            </p:nvSpPr>
            <p:spPr>
              <a:xfrm>
                <a:off x="8046958" y="2421596"/>
                <a:ext cx="3610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175" name="TextBox 174">
                <a:extLst>
                  <a:ext uri="{FF2B5EF4-FFF2-40B4-BE49-F238E27FC236}">
                    <a16:creationId xmlns:a16="http://schemas.microsoft.com/office/drawing/2014/main" id="{4CE95518-208B-924F-BD2D-FE355771535F}"/>
                  </a:ext>
                </a:extLst>
              </p:cNvPr>
              <p:cNvSpPr txBox="1">
                <a:spLocks noRot="1" noChangeAspect="1" noMove="1" noResize="1" noEditPoints="1" noAdjustHandles="1" noChangeArrowheads="1" noChangeShapeType="1" noTextEdit="1"/>
              </p:cNvSpPr>
              <p:nvPr/>
            </p:nvSpPr>
            <p:spPr>
              <a:xfrm>
                <a:off x="8046958" y="2421596"/>
                <a:ext cx="361078" cy="369332"/>
              </a:xfrm>
              <a:prstGeom prst="rect">
                <a:avLst/>
              </a:prstGeom>
              <a:blipFill>
                <a:blip r:embed="rId11"/>
                <a:stretch>
                  <a:fillRect/>
                </a:stretch>
              </a:blipFill>
            </p:spPr>
            <p:txBody>
              <a:bodyPr/>
              <a:lstStyle/>
              <a:p>
                <a:r>
                  <a:rPr lang="en-US">
                    <a:noFill/>
                  </a:rPr>
                  <a:t> </a:t>
                </a:r>
              </a:p>
            </p:txBody>
          </p:sp>
        </mc:Fallback>
      </mc:AlternateContent>
      <p:cxnSp>
        <p:nvCxnSpPr>
          <p:cNvPr id="177" name="Straight Arrow Connector 176">
            <a:extLst>
              <a:ext uri="{FF2B5EF4-FFF2-40B4-BE49-F238E27FC236}">
                <a16:creationId xmlns:a16="http://schemas.microsoft.com/office/drawing/2014/main" id="{74AADBD3-84F1-464E-BCE1-841A5F1C8858}"/>
              </a:ext>
            </a:extLst>
          </p:cNvPr>
          <p:cNvCxnSpPr>
            <a:cxnSpLocks/>
          </p:cNvCxnSpPr>
          <p:nvPr/>
        </p:nvCxnSpPr>
        <p:spPr>
          <a:xfrm flipV="1">
            <a:off x="8554670" y="1781701"/>
            <a:ext cx="203" cy="70761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48E82F2B-04F9-8F4C-87DF-4ECF4BB7034E}"/>
              </a:ext>
            </a:extLst>
          </p:cNvPr>
          <p:cNvCxnSpPr>
            <a:cxnSpLocks/>
          </p:cNvCxnSpPr>
          <p:nvPr/>
        </p:nvCxnSpPr>
        <p:spPr>
          <a:xfrm flipV="1">
            <a:off x="7613652" y="1763221"/>
            <a:ext cx="203" cy="70761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175FD9C-C99E-1143-B103-0FAFDE65968C}"/>
              </a:ext>
            </a:extLst>
          </p:cNvPr>
          <p:cNvCxnSpPr>
            <a:cxnSpLocks/>
          </p:cNvCxnSpPr>
          <p:nvPr/>
        </p:nvCxnSpPr>
        <p:spPr>
          <a:xfrm flipV="1">
            <a:off x="7911838" y="1774683"/>
            <a:ext cx="203" cy="70761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3517F6EC-8494-1142-BA0F-DD5FB36031D5}"/>
              </a:ext>
            </a:extLst>
          </p:cNvPr>
          <p:cNvCxnSpPr>
            <a:cxnSpLocks/>
            <a:stCxn id="171" idx="0"/>
            <a:endCxn id="204" idx="4"/>
          </p:cNvCxnSpPr>
          <p:nvPr/>
        </p:nvCxnSpPr>
        <p:spPr>
          <a:xfrm flipV="1">
            <a:off x="6964003" y="1774683"/>
            <a:ext cx="947835" cy="72909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D18C41F8-C0C7-1A45-8B2B-ED2F5A252F98}"/>
              </a:ext>
            </a:extLst>
          </p:cNvPr>
          <p:cNvCxnSpPr>
            <a:cxnSpLocks/>
            <a:stCxn id="172" idx="0"/>
            <a:endCxn id="204" idx="4"/>
          </p:cNvCxnSpPr>
          <p:nvPr/>
        </p:nvCxnSpPr>
        <p:spPr>
          <a:xfrm flipV="1">
            <a:off x="7271646" y="1774683"/>
            <a:ext cx="640192" cy="72909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E29E6AD-17C2-2940-A7F0-0C5E0D4BE369}"/>
              </a:ext>
            </a:extLst>
          </p:cNvPr>
          <p:cNvCxnSpPr>
            <a:cxnSpLocks/>
            <a:stCxn id="172" idx="0"/>
            <a:endCxn id="203" idx="4"/>
          </p:cNvCxnSpPr>
          <p:nvPr/>
        </p:nvCxnSpPr>
        <p:spPr>
          <a:xfrm flipV="1">
            <a:off x="7271646" y="1774683"/>
            <a:ext cx="346731" cy="72909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F7B7097-C7E6-084C-9A32-A47B54936873}"/>
              </a:ext>
            </a:extLst>
          </p:cNvPr>
          <p:cNvCxnSpPr>
            <a:cxnSpLocks/>
          </p:cNvCxnSpPr>
          <p:nvPr/>
        </p:nvCxnSpPr>
        <p:spPr>
          <a:xfrm flipV="1">
            <a:off x="7618377" y="1780331"/>
            <a:ext cx="297266" cy="72264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5ADF678-317C-1949-855F-CDD14A031C6A}"/>
              </a:ext>
            </a:extLst>
          </p:cNvPr>
          <p:cNvCxnSpPr>
            <a:cxnSpLocks/>
            <a:stCxn id="170" idx="0"/>
            <a:endCxn id="204" idx="4"/>
          </p:cNvCxnSpPr>
          <p:nvPr/>
        </p:nvCxnSpPr>
        <p:spPr>
          <a:xfrm flipV="1">
            <a:off x="6657162" y="1774683"/>
            <a:ext cx="1254676" cy="7297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AAEDDC84-F2EA-DA4E-9A7A-2990F6EAFA5B}"/>
              </a:ext>
            </a:extLst>
          </p:cNvPr>
          <p:cNvCxnSpPr>
            <a:cxnSpLocks/>
            <a:stCxn id="171" idx="0"/>
            <a:endCxn id="203" idx="4"/>
          </p:cNvCxnSpPr>
          <p:nvPr/>
        </p:nvCxnSpPr>
        <p:spPr>
          <a:xfrm flipV="1">
            <a:off x="6964003" y="1774683"/>
            <a:ext cx="654374" cy="72909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C19DA13E-6395-9446-9E70-A7EA84C5309B}"/>
              </a:ext>
            </a:extLst>
          </p:cNvPr>
          <p:cNvCxnSpPr>
            <a:cxnSpLocks/>
            <a:stCxn id="170" idx="0"/>
            <a:endCxn id="203" idx="4"/>
          </p:cNvCxnSpPr>
          <p:nvPr/>
        </p:nvCxnSpPr>
        <p:spPr>
          <a:xfrm flipV="1">
            <a:off x="6657162" y="1774683"/>
            <a:ext cx="961215" cy="729752"/>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DAC5BB20-EA0D-CB4E-9DD0-0894CE13786D}"/>
              </a:ext>
            </a:extLst>
          </p:cNvPr>
          <p:cNvCxnSpPr>
            <a:cxnSpLocks/>
          </p:cNvCxnSpPr>
          <p:nvPr/>
        </p:nvCxnSpPr>
        <p:spPr>
          <a:xfrm flipH="1" flipV="1">
            <a:off x="7614789" y="1786459"/>
            <a:ext cx="295912" cy="71512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a:extLst>
                  <a:ext uri="{FF2B5EF4-FFF2-40B4-BE49-F238E27FC236}">
                    <a16:creationId xmlns:a16="http://schemas.microsoft.com/office/drawing/2014/main" id="{EC573735-2E42-2C42-A587-B4758AE4DAB5}"/>
                  </a:ext>
                </a:extLst>
              </p:cNvPr>
              <p:cNvSpPr txBox="1"/>
              <p:nvPr/>
            </p:nvSpPr>
            <p:spPr>
              <a:xfrm>
                <a:off x="8046958" y="1949811"/>
                <a:ext cx="3610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201" name="TextBox 200">
                <a:extLst>
                  <a:ext uri="{FF2B5EF4-FFF2-40B4-BE49-F238E27FC236}">
                    <a16:creationId xmlns:a16="http://schemas.microsoft.com/office/drawing/2014/main" id="{EC573735-2E42-2C42-A587-B4758AE4DAB5}"/>
                  </a:ext>
                </a:extLst>
              </p:cNvPr>
              <p:cNvSpPr txBox="1">
                <a:spLocks noRot="1" noChangeAspect="1" noMove="1" noResize="1" noEditPoints="1" noAdjustHandles="1" noChangeArrowheads="1" noChangeShapeType="1" noTextEdit="1"/>
              </p:cNvSpPr>
              <p:nvPr/>
            </p:nvSpPr>
            <p:spPr>
              <a:xfrm>
                <a:off x="8046958" y="1949811"/>
                <a:ext cx="361078" cy="369332"/>
              </a:xfrm>
              <a:prstGeom prst="rect">
                <a:avLst/>
              </a:prstGeom>
              <a:blipFill>
                <a:blip r:embed="rId11"/>
                <a:stretch>
                  <a:fillRect/>
                </a:stretch>
              </a:blipFill>
            </p:spPr>
            <p:txBody>
              <a:bodyPr/>
              <a:lstStyle/>
              <a:p>
                <a:r>
                  <a:rPr lang="en-US">
                    <a:noFill/>
                  </a:rPr>
                  <a:t> </a:t>
                </a:r>
              </a:p>
            </p:txBody>
          </p:sp>
        </mc:Fallback>
      </mc:AlternateContent>
      <p:sp>
        <p:nvSpPr>
          <p:cNvPr id="202" name="Rounded Rectangle 201">
            <a:extLst>
              <a:ext uri="{FF2B5EF4-FFF2-40B4-BE49-F238E27FC236}">
                <a16:creationId xmlns:a16="http://schemas.microsoft.com/office/drawing/2014/main" id="{3FDF42C5-2BFB-ED4D-A7C2-08FA584F60B8}"/>
              </a:ext>
            </a:extLst>
          </p:cNvPr>
          <p:cNvSpPr/>
          <p:nvPr/>
        </p:nvSpPr>
        <p:spPr>
          <a:xfrm>
            <a:off x="7439693" y="1529710"/>
            <a:ext cx="1320100" cy="26821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C8D9FD2F-B09E-DB41-AE38-B01CDAD4F92D}"/>
              </a:ext>
            </a:extLst>
          </p:cNvPr>
          <p:cNvSpPr/>
          <p:nvPr/>
        </p:nvSpPr>
        <p:spPr>
          <a:xfrm>
            <a:off x="7510827" y="1559583"/>
            <a:ext cx="215100" cy="2151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60B10CCB-2B02-F248-8535-09C589ECB0CB}"/>
              </a:ext>
            </a:extLst>
          </p:cNvPr>
          <p:cNvSpPr/>
          <p:nvPr/>
        </p:nvSpPr>
        <p:spPr>
          <a:xfrm>
            <a:off x="7804288" y="1559583"/>
            <a:ext cx="215100" cy="2151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3ACB46B8-8CD6-D847-A886-F515BDF0BA94}"/>
              </a:ext>
            </a:extLst>
          </p:cNvPr>
          <p:cNvSpPr/>
          <p:nvPr/>
        </p:nvSpPr>
        <p:spPr>
          <a:xfrm>
            <a:off x="8447120" y="1559583"/>
            <a:ext cx="215100" cy="2151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18EE5EF5-D40E-3144-A3E6-6520764601CB}"/>
                  </a:ext>
                </a:extLst>
              </p:cNvPr>
              <p:cNvSpPr txBox="1"/>
              <p:nvPr/>
            </p:nvSpPr>
            <p:spPr>
              <a:xfrm>
                <a:off x="8046958" y="1479149"/>
                <a:ext cx="36107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p:txBody>
          </p:sp>
        </mc:Choice>
        <mc:Fallback xmlns="">
          <p:sp>
            <p:nvSpPr>
              <p:cNvPr id="206" name="TextBox 205">
                <a:extLst>
                  <a:ext uri="{FF2B5EF4-FFF2-40B4-BE49-F238E27FC236}">
                    <a16:creationId xmlns:a16="http://schemas.microsoft.com/office/drawing/2014/main" id="{18EE5EF5-D40E-3144-A3E6-6520764601CB}"/>
                  </a:ext>
                </a:extLst>
              </p:cNvPr>
              <p:cNvSpPr txBox="1">
                <a:spLocks noRot="1" noChangeAspect="1" noMove="1" noResize="1" noEditPoints="1" noAdjustHandles="1" noChangeArrowheads="1" noChangeShapeType="1" noTextEdit="1"/>
              </p:cNvSpPr>
              <p:nvPr/>
            </p:nvSpPr>
            <p:spPr>
              <a:xfrm>
                <a:off x="8046958" y="1479149"/>
                <a:ext cx="361078" cy="369332"/>
              </a:xfrm>
              <a:prstGeom prst="rect">
                <a:avLst/>
              </a:prstGeom>
              <a:blipFill>
                <a:blip r:embed="rId12"/>
                <a:stretch>
                  <a:fillRect/>
                </a:stretch>
              </a:blipFill>
            </p:spPr>
            <p:txBody>
              <a:bodyPr/>
              <a:lstStyle/>
              <a:p>
                <a:r>
                  <a:rPr lang="en-US">
                    <a:noFill/>
                  </a:rPr>
                  <a:t> </a:t>
                </a:r>
              </a:p>
            </p:txBody>
          </p:sp>
        </mc:Fallback>
      </mc:AlternateContent>
      <p:sp>
        <p:nvSpPr>
          <p:cNvPr id="207" name="TextBox 206">
            <a:extLst>
              <a:ext uri="{FF2B5EF4-FFF2-40B4-BE49-F238E27FC236}">
                <a16:creationId xmlns:a16="http://schemas.microsoft.com/office/drawing/2014/main" id="{EA650DCC-01FA-A649-89E5-3B92CF4552ED}"/>
              </a:ext>
            </a:extLst>
          </p:cNvPr>
          <p:cNvSpPr txBox="1"/>
          <p:nvPr/>
        </p:nvSpPr>
        <p:spPr>
          <a:xfrm>
            <a:off x="6437926" y="1471519"/>
            <a:ext cx="1031358" cy="369332"/>
          </a:xfrm>
          <a:prstGeom prst="rect">
            <a:avLst/>
          </a:prstGeom>
          <a:noFill/>
        </p:spPr>
        <p:txBody>
          <a:bodyPr wrap="square" rtlCol="0">
            <a:spAutoFit/>
          </a:bodyPr>
          <a:lstStyle/>
          <a:p>
            <a:r>
              <a:rPr lang="en-US" dirty="0">
                <a:solidFill>
                  <a:srgbClr val="00B0F0"/>
                </a:solidFill>
                <a:latin typeface="Times New Roman" panose="02020603050405020304" pitchFamily="18" charset="0"/>
                <a:cs typeface="Times New Roman" panose="02020603050405020304" pitchFamily="18" charset="0"/>
              </a:rPr>
              <a:t>57-dim</a:t>
            </a:r>
          </a:p>
        </p:txBody>
      </p:sp>
      <p:sp>
        <p:nvSpPr>
          <p:cNvPr id="208" name="TextBox 207">
            <a:extLst>
              <a:ext uri="{FF2B5EF4-FFF2-40B4-BE49-F238E27FC236}">
                <a16:creationId xmlns:a16="http://schemas.microsoft.com/office/drawing/2014/main" id="{CC5298C7-F694-3941-9268-598E7038C66D}"/>
              </a:ext>
            </a:extLst>
          </p:cNvPr>
          <p:cNvSpPr txBox="1"/>
          <p:nvPr/>
        </p:nvSpPr>
        <p:spPr>
          <a:xfrm>
            <a:off x="7006856" y="1019253"/>
            <a:ext cx="207334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Output (forecasting)</a:t>
            </a:r>
          </a:p>
        </p:txBody>
      </p:sp>
    </p:spTree>
    <p:extLst>
      <p:ext uri="{BB962C8B-B14F-4D97-AF65-F5344CB8AC3E}">
        <p14:creationId xmlns:p14="http://schemas.microsoft.com/office/powerpoint/2010/main" val="28118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2D05-EEDD-F84B-B18B-C7D5238C47A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Technical Details</a:t>
            </a:r>
          </a:p>
        </p:txBody>
      </p:sp>
      <p:sp>
        <p:nvSpPr>
          <p:cNvPr id="3" name="Content Placeholder 2">
            <a:extLst>
              <a:ext uri="{FF2B5EF4-FFF2-40B4-BE49-F238E27FC236}">
                <a16:creationId xmlns:a16="http://schemas.microsoft.com/office/drawing/2014/main" id="{19426108-F484-2D46-8F61-7627E1102FF2}"/>
              </a:ext>
            </a:extLst>
          </p:cNvPr>
          <p:cNvSpPr>
            <a:spLocks noGrp="1"/>
          </p:cNvSpPr>
          <p:nvPr>
            <p:ph idx="1"/>
          </p:nvPr>
        </p:nvSpPr>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It is stored in </a:t>
            </a:r>
            <a:r>
              <a:rPr lang="en-US" sz="2000" dirty="0" err="1">
                <a:latin typeface="Times New Roman" panose="02020603050405020304" pitchFamily="18" charset="0"/>
                <a:cs typeface="Times New Roman" panose="02020603050405020304" pitchFamily="18" charset="0"/>
              </a:rPr>
              <a:t>DataFrame</a:t>
            </a:r>
            <a:r>
              <a:rPr lang="en-US" sz="2000" dirty="0">
                <a:latin typeface="Times New Roman" panose="02020603050405020304" pitchFamily="18" charset="0"/>
                <a:cs typeface="Times New Roman" panose="02020603050405020304" pitchFamily="18" charset="0"/>
              </a:rPr>
              <a:t> format. The data is collected per hour. It contains 57 columns (stations). Each record represent the wind speed measured in meter per second (m/s). </a:t>
            </a:r>
            <a:endParaRPr lang="en-US" sz="1200" dirty="0">
              <a:latin typeface="Times New Roman" panose="02020603050405020304" pitchFamily="18" charset="0"/>
              <a:cs typeface="Times New Roman" panose="02020603050405020304" pitchFamily="18" charset="0"/>
            </a:endParaRPr>
          </a:p>
          <a:p>
            <a:r>
              <a:rPr lang="en-US" sz="2000" b="1" dirty="0">
                <a:solidFill>
                  <a:srgbClr val="00B0F0"/>
                </a:solidFill>
                <a:latin typeface="Times New Roman" panose="02020603050405020304" pitchFamily="18" charset="0"/>
                <a:cs typeface="Times New Roman" panose="02020603050405020304" pitchFamily="18" charset="0"/>
              </a:rPr>
              <a:t>Prediction target</a:t>
            </a:r>
            <a:r>
              <a:rPr lang="en-US" sz="2000" dirty="0">
                <a:latin typeface="Times New Roman" panose="02020603050405020304" pitchFamily="18" charset="0"/>
                <a:cs typeface="Times New Roman" panose="02020603050405020304" pitchFamily="18" charset="0"/>
              </a:rPr>
              <a:t>: The model predicts wind speeds at all 57 stations in the next hour. </a:t>
            </a:r>
          </a:p>
          <a:p>
            <a:r>
              <a:rPr lang="en-US" sz="2000" b="1" dirty="0">
                <a:solidFill>
                  <a:srgbClr val="00B0F0"/>
                </a:solidFill>
                <a:latin typeface="Times New Roman" panose="02020603050405020304" pitchFamily="18" charset="0"/>
                <a:cs typeface="Times New Roman" panose="02020603050405020304" pitchFamily="18" charset="0"/>
              </a:rPr>
              <a:t>Training</a:t>
            </a:r>
            <a:r>
              <a:rPr lang="en-US" sz="2000" dirty="0">
                <a:latin typeface="Times New Roman" panose="02020603050405020304" pitchFamily="18" charset="0"/>
                <a:cs typeface="Times New Roman" panose="02020603050405020304" pitchFamily="18" charset="0"/>
              </a:rPr>
              <a:t>: </a:t>
            </a:r>
          </a:p>
          <a:p>
            <a:pPr lvl="1"/>
            <a:r>
              <a:rPr lang="en-US" sz="1600" dirty="0" err="1">
                <a:latin typeface="Times New Roman" panose="02020603050405020304" pitchFamily="18" charset="0"/>
                <a:cs typeface="Times New Roman" panose="02020603050405020304" pitchFamily="18" charset="0"/>
              </a:rPr>
              <a:t>MSRProp</a:t>
            </a:r>
            <a:r>
              <a:rPr lang="en-US" sz="1600" dirty="0">
                <a:latin typeface="Times New Roman" panose="02020603050405020304" pitchFamily="18" charset="0"/>
                <a:cs typeface="Times New Roman" panose="02020603050405020304" pitchFamily="18" charset="0"/>
              </a:rPr>
              <a:t> optimizer</a:t>
            </a:r>
          </a:p>
          <a:p>
            <a:pPr lvl="1"/>
            <a:r>
              <a:rPr lang="en-US" sz="1600" dirty="0">
                <a:latin typeface="Times New Roman" panose="02020603050405020304" pitchFamily="18" charset="0"/>
                <a:cs typeface="Times New Roman" panose="02020603050405020304" pitchFamily="18" charset="0"/>
              </a:rPr>
              <a:t>Learning rate = 0.001</a:t>
            </a:r>
          </a:p>
          <a:p>
            <a:pPr lvl="1"/>
            <a:r>
              <a:rPr lang="en-US" sz="1600" dirty="0">
                <a:latin typeface="Times New Roman" panose="02020603050405020304" pitchFamily="18" charset="0"/>
                <a:cs typeface="Times New Roman" panose="02020603050405020304" pitchFamily="18" charset="0"/>
              </a:rPr>
              <a:t>Size of </a:t>
            </a:r>
            <a:r>
              <a:rPr lang="en-US" sz="1600" dirty="0" err="1">
                <a:latin typeface="Times New Roman" panose="02020603050405020304" pitchFamily="18" charset="0"/>
                <a:cs typeface="Times New Roman" panose="02020603050405020304" pitchFamily="18" charset="0"/>
              </a:rPr>
              <a:t>minibach</a:t>
            </a:r>
            <a:r>
              <a:rPr lang="en-US" sz="1600" dirty="0">
                <a:latin typeface="Times New Roman" panose="02020603050405020304" pitchFamily="18" charset="0"/>
                <a:cs typeface="Times New Roman" panose="02020603050405020304" pitchFamily="18" charset="0"/>
              </a:rPr>
              <a:t> = 3</a:t>
            </a:r>
          </a:p>
        </p:txBody>
      </p:sp>
    </p:spTree>
    <p:extLst>
      <p:ext uri="{BB962C8B-B14F-4D97-AF65-F5344CB8AC3E}">
        <p14:creationId xmlns:p14="http://schemas.microsoft.com/office/powerpoint/2010/main" val="358319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9987-A7B0-8648-A8C1-3A116E08139B}"/>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Paper List</a:t>
            </a:r>
          </a:p>
        </p:txBody>
      </p:sp>
      <p:sp>
        <p:nvSpPr>
          <p:cNvPr id="3" name="Content Placeholder 2">
            <a:extLst>
              <a:ext uri="{FF2B5EF4-FFF2-40B4-BE49-F238E27FC236}">
                <a16:creationId xmlns:a16="http://schemas.microsoft.com/office/drawing/2014/main" id="{B3EEB5A0-79D1-3741-961A-67DE009B9BD2}"/>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Sirignano</a:t>
            </a:r>
            <a:r>
              <a:rPr lang="en-US" dirty="0">
                <a:latin typeface="Times New Roman" panose="02020603050405020304" pitchFamily="18" charset="0"/>
                <a:cs typeface="Times New Roman" panose="02020603050405020304" pitchFamily="18" charset="0"/>
              </a:rPr>
              <a:t>, J., </a:t>
            </a:r>
            <a:r>
              <a:rPr lang="en-US" dirty="0" err="1">
                <a:latin typeface="Times New Roman" panose="02020603050405020304" pitchFamily="18" charset="0"/>
                <a:cs typeface="Times New Roman" panose="02020603050405020304" pitchFamily="18" charset="0"/>
              </a:rPr>
              <a:t>Cont</a:t>
            </a:r>
            <a:r>
              <a:rPr lang="en-US" dirty="0">
                <a:latin typeface="Times New Roman" panose="02020603050405020304" pitchFamily="18" charset="0"/>
                <a:cs typeface="Times New Roman" panose="02020603050405020304" pitchFamily="18" charset="0"/>
              </a:rPr>
              <a:t>, R. (2018), Universal Features of Price Formation in Financial Markets: Perspective from Deep Learning, </a:t>
            </a:r>
            <a:r>
              <a:rPr lang="en-US" i="1" dirty="0" err="1">
                <a:latin typeface="Times New Roman" panose="02020603050405020304" pitchFamily="18" charset="0"/>
                <a:cs typeface="Times New Roman" panose="02020603050405020304" pitchFamily="18" charset="0"/>
              </a:rPr>
              <a:t>arXiv</a:t>
            </a:r>
            <a:r>
              <a:rPr lang="en-US" dirty="0">
                <a:latin typeface="Times New Roman" panose="02020603050405020304" pitchFamily="18" charset="0"/>
                <a:cs typeface="Times New Roman" panose="02020603050405020304" pitchFamily="18" charset="0"/>
              </a:rPr>
              <a:t>: 1803.06917v1. </a:t>
            </a:r>
          </a:p>
          <a:p>
            <a:r>
              <a:rPr lang="en-US" dirty="0" err="1">
                <a:latin typeface="Times New Roman" panose="02020603050405020304" pitchFamily="18" charset="0"/>
                <a:cs typeface="Times New Roman" panose="02020603050405020304" pitchFamily="18" charset="0"/>
              </a:rPr>
              <a:t>Ghaderi</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Sanandaji</a:t>
            </a:r>
            <a:r>
              <a:rPr lang="en-US" dirty="0">
                <a:latin typeface="Times New Roman" panose="02020603050405020304" pitchFamily="18" charset="0"/>
                <a:cs typeface="Times New Roman" panose="02020603050405020304" pitchFamily="18" charset="0"/>
              </a:rPr>
              <a:t>, B. M., </a:t>
            </a:r>
            <a:r>
              <a:rPr lang="en-US" dirty="0" err="1">
                <a:latin typeface="Times New Roman" panose="02020603050405020304" pitchFamily="18" charset="0"/>
                <a:cs typeface="Times New Roman" panose="02020603050405020304" pitchFamily="18" charset="0"/>
              </a:rPr>
              <a:t>Ghaderi</a:t>
            </a:r>
            <a:r>
              <a:rPr lang="en-US" dirty="0">
                <a:latin typeface="Times New Roman" panose="02020603050405020304" pitchFamily="18" charset="0"/>
                <a:cs typeface="Times New Roman" panose="02020603050405020304" pitchFamily="18" charset="0"/>
              </a:rPr>
              <a:t>, F. (2017), Deep Forecast: Deep Learning-based </a:t>
            </a:r>
            <a:r>
              <a:rPr lang="en-US" dirty="0" err="1">
                <a:latin typeface="Times New Roman" panose="02020603050405020304" pitchFamily="18" charset="0"/>
                <a:cs typeface="Times New Roman" panose="02020603050405020304" pitchFamily="18" charset="0"/>
              </a:rPr>
              <a:t>Spatio</a:t>
            </a:r>
            <a:r>
              <a:rPr lang="en-US" dirty="0">
                <a:latin typeface="Times New Roman" panose="02020603050405020304" pitchFamily="18" charset="0"/>
                <a:cs typeface="Times New Roman" panose="02020603050405020304" pitchFamily="18" charset="0"/>
              </a:rPr>
              <a:t>-Temporal Forecasting, in </a:t>
            </a:r>
            <a:r>
              <a:rPr lang="en-US" i="1" dirty="0">
                <a:latin typeface="Times New Roman" panose="02020603050405020304" pitchFamily="18" charset="0"/>
                <a:cs typeface="Times New Roman" panose="02020603050405020304" pitchFamily="18" charset="0"/>
              </a:rPr>
              <a:t>ICML 2017 Time Series Workshop</a:t>
            </a:r>
            <a:r>
              <a:rPr lang="en-US" dirty="0">
                <a:latin typeface="Times New Roman" panose="02020603050405020304" pitchFamily="18" charset="0"/>
                <a:cs typeface="Times New Roman" panose="02020603050405020304" pitchFamily="18" charset="0"/>
              </a:rPr>
              <a:t>, Sydney, Australia. </a:t>
            </a:r>
          </a:p>
        </p:txBody>
      </p:sp>
    </p:spTree>
    <p:extLst>
      <p:ext uri="{BB962C8B-B14F-4D97-AF65-F5344CB8AC3E}">
        <p14:creationId xmlns:p14="http://schemas.microsoft.com/office/powerpoint/2010/main" val="4165725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759CD-FC6D-1E4F-B10E-3CE1BAC8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8069"/>
            <a:ext cx="9144000" cy="5489931"/>
          </a:xfrm>
          <a:prstGeom prst="rect">
            <a:avLst/>
          </a:prstGeom>
        </p:spPr>
      </p:pic>
      <p:sp>
        <p:nvSpPr>
          <p:cNvPr id="2" name="Title 1">
            <a:extLst>
              <a:ext uri="{FF2B5EF4-FFF2-40B4-BE49-F238E27FC236}">
                <a16:creationId xmlns:a16="http://schemas.microsoft.com/office/drawing/2014/main" id="{6DBF824C-2EB0-DA47-A5CF-C263CD9D9F4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Experiments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1ACB-73C9-FC45-B94C-0D6C2E3AC855}"/>
                  </a:ext>
                </a:extLst>
              </p:cNvPr>
              <p:cNvSpPr>
                <a:spLocks noGrp="1"/>
              </p:cNvSpPr>
              <p:nvPr>
                <p:ph idx="1"/>
              </p:nvPr>
            </p:nvSpPr>
            <p:spPr>
              <a:xfrm>
                <a:off x="628650" y="1424763"/>
                <a:ext cx="7886700" cy="4752200"/>
              </a:xfrm>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Time window length </a:t>
                </a:r>
                <a14:m>
                  <m:oMath xmlns:m="http://schemas.openxmlformats.org/officeDocument/2006/math">
                    <m:r>
                      <a:rPr lang="en-US" sz="2000" b="1" i="1" smtClean="0">
                        <a:solidFill>
                          <a:srgbClr val="00B0F0"/>
                        </a:solidFill>
                        <a:latin typeface="Cambria Math" panose="02040503050406030204" pitchFamily="18" charset="0"/>
                        <a:cs typeface="Times New Roman" panose="02020603050405020304" pitchFamily="18" charset="0"/>
                      </a:rPr>
                      <m:t>𝒍</m:t>
                    </m:r>
                  </m:oMath>
                </a14:m>
                <a:r>
                  <a:rPr lang="en-US" sz="2000" b="1" dirty="0">
                    <a:solidFill>
                      <a:srgbClr val="00B0F0"/>
                    </a:solidFill>
                    <a:latin typeface="Times New Roman" panose="02020603050405020304" pitchFamily="18" charset="0"/>
                    <a:cs typeface="Times New Roman" panose="02020603050405020304" pitchFamily="18" charset="0"/>
                  </a:rPr>
                  <a:t> = 12</a:t>
                </a:r>
              </a:p>
            </p:txBody>
          </p:sp>
        </mc:Choice>
        <mc:Fallback xmlns="">
          <p:sp>
            <p:nvSpPr>
              <p:cNvPr id="3" name="Content Placeholder 2">
                <a:extLst>
                  <a:ext uri="{FF2B5EF4-FFF2-40B4-BE49-F238E27FC236}">
                    <a16:creationId xmlns:a16="http://schemas.microsoft.com/office/drawing/2014/main" id="{AC341ACB-73C9-FC45-B94C-0D6C2E3AC855}"/>
                  </a:ext>
                </a:extLst>
              </p:cNvPr>
              <p:cNvSpPr>
                <a:spLocks noGrp="1" noRot="1" noChangeAspect="1" noMove="1" noResize="1" noEditPoints="1" noAdjustHandles="1" noChangeArrowheads="1" noChangeShapeType="1" noTextEdit="1"/>
              </p:cNvSpPr>
              <p:nvPr>
                <p:ph idx="1"/>
              </p:nvPr>
            </p:nvSpPr>
            <p:spPr>
              <a:xfrm>
                <a:off x="628650" y="1424763"/>
                <a:ext cx="7886700" cy="4752200"/>
              </a:xfrm>
              <a:blipFill>
                <a:blip r:embed="rId3"/>
                <a:stretch>
                  <a:fillRect l="-643" t="-10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8AA2F1D-699D-B642-9130-8D4D65D71CD8}"/>
              </a:ext>
            </a:extLst>
          </p:cNvPr>
          <p:cNvSpPr txBox="1"/>
          <p:nvPr/>
        </p:nvSpPr>
        <p:spPr>
          <a:xfrm>
            <a:off x="4019107" y="747345"/>
            <a:ext cx="4593265"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following figure shows forecasting performance on Station No.1~16. Blue lines are real values and red ones are forecast values. Horizontal axis shows time steps and vertical axis shows wind speed(m/s). </a:t>
            </a:r>
          </a:p>
        </p:txBody>
      </p:sp>
    </p:spTree>
    <p:extLst>
      <p:ext uri="{BB962C8B-B14F-4D97-AF65-F5344CB8AC3E}">
        <p14:creationId xmlns:p14="http://schemas.microsoft.com/office/powerpoint/2010/main" val="3468873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098841-EA13-E141-91E9-4E0F94F64F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671"/>
            <a:ext cx="9144000" cy="5489931"/>
          </a:xfrm>
          <a:prstGeom prst="rect">
            <a:avLst/>
          </a:prstGeom>
        </p:spPr>
      </p:pic>
      <p:sp>
        <p:nvSpPr>
          <p:cNvPr id="8" name="TextBox 7">
            <a:extLst>
              <a:ext uri="{FF2B5EF4-FFF2-40B4-BE49-F238E27FC236}">
                <a16:creationId xmlns:a16="http://schemas.microsoft.com/office/drawing/2014/main" id="{2AF0BEF7-F8C5-554A-B32E-E603BB0ADC1A}"/>
              </a:ext>
            </a:extLst>
          </p:cNvPr>
          <p:cNvSpPr txBox="1"/>
          <p:nvPr/>
        </p:nvSpPr>
        <p:spPr>
          <a:xfrm>
            <a:off x="3976575" y="5663602"/>
            <a:ext cx="14034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Station No. 1</a:t>
            </a:r>
          </a:p>
        </p:txBody>
      </p:sp>
    </p:spTree>
    <p:extLst>
      <p:ext uri="{BB962C8B-B14F-4D97-AF65-F5344CB8AC3E}">
        <p14:creationId xmlns:p14="http://schemas.microsoft.com/office/powerpoint/2010/main" val="4092966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28736C-E48E-C748-83EC-0D62CC02BBE3}"/>
                  </a:ext>
                </a:extLst>
              </p:cNvPr>
              <p:cNvSpPr>
                <a:spLocks noGrp="1"/>
              </p:cNvSpPr>
              <p:nvPr>
                <p:ph idx="1"/>
              </p:nvPr>
            </p:nvSpPr>
            <p:spPr>
              <a:xfrm>
                <a:off x="628650" y="372140"/>
                <a:ext cx="7886700" cy="5804823"/>
              </a:xfrm>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Time window length </a:t>
                </a:r>
                <a14:m>
                  <m:oMath xmlns:m="http://schemas.openxmlformats.org/officeDocument/2006/math">
                    <m:r>
                      <a:rPr lang="en-US" sz="2000" b="1" i="1">
                        <a:solidFill>
                          <a:srgbClr val="00B0F0"/>
                        </a:solidFill>
                        <a:latin typeface="Cambria Math" panose="02040503050406030204" pitchFamily="18" charset="0"/>
                        <a:cs typeface="Times New Roman" panose="02020603050405020304" pitchFamily="18" charset="0"/>
                      </a:rPr>
                      <m:t>𝒍</m:t>
                    </m:r>
                  </m:oMath>
                </a14:m>
                <a:r>
                  <a:rPr lang="en-US" sz="2000" b="1" dirty="0">
                    <a:solidFill>
                      <a:srgbClr val="00B0F0"/>
                    </a:solidFill>
                    <a:latin typeface="Times New Roman" panose="02020603050405020304" pitchFamily="18" charset="0"/>
                    <a:cs typeface="Times New Roman" panose="02020603050405020304" pitchFamily="18" charset="0"/>
                  </a:rPr>
                  <a:t> = 24</a:t>
                </a:r>
              </a:p>
            </p:txBody>
          </p:sp>
        </mc:Choice>
        <mc:Fallback xmlns="">
          <p:sp>
            <p:nvSpPr>
              <p:cNvPr id="3" name="Content Placeholder 2">
                <a:extLst>
                  <a:ext uri="{FF2B5EF4-FFF2-40B4-BE49-F238E27FC236}">
                    <a16:creationId xmlns:a16="http://schemas.microsoft.com/office/drawing/2014/main" id="{9B28736C-E48E-C748-83EC-0D62CC02BBE3}"/>
                  </a:ext>
                </a:extLst>
              </p:cNvPr>
              <p:cNvSpPr>
                <a:spLocks noGrp="1" noRot="1" noChangeAspect="1" noMove="1" noResize="1" noEditPoints="1" noAdjustHandles="1" noChangeArrowheads="1" noChangeShapeType="1" noTextEdit="1"/>
              </p:cNvSpPr>
              <p:nvPr>
                <p:ph idx="1"/>
              </p:nvPr>
            </p:nvSpPr>
            <p:spPr>
              <a:xfrm>
                <a:off x="628650" y="372140"/>
                <a:ext cx="7886700" cy="5804823"/>
              </a:xfrm>
              <a:blipFill>
                <a:blip r:embed="rId2"/>
                <a:stretch>
                  <a:fillRect l="-643" t="-8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7236D90-6CC2-B542-9CE6-00BDECC61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4034"/>
            <a:ext cx="9144000" cy="5489931"/>
          </a:xfrm>
          <a:prstGeom prst="rect">
            <a:avLst/>
          </a:prstGeom>
        </p:spPr>
      </p:pic>
    </p:spTree>
    <p:extLst>
      <p:ext uri="{BB962C8B-B14F-4D97-AF65-F5344CB8AC3E}">
        <p14:creationId xmlns:p14="http://schemas.microsoft.com/office/powerpoint/2010/main" val="85359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A60417-4421-E749-AA18-84D118134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304"/>
            <a:ext cx="9144000" cy="5489931"/>
          </a:xfrm>
          <a:prstGeom prst="rect">
            <a:avLst/>
          </a:prstGeom>
        </p:spPr>
      </p:pic>
      <p:sp>
        <p:nvSpPr>
          <p:cNvPr id="6" name="TextBox 5">
            <a:extLst>
              <a:ext uri="{FF2B5EF4-FFF2-40B4-BE49-F238E27FC236}">
                <a16:creationId xmlns:a16="http://schemas.microsoft.com/office/drawing/2014/main" id="{983E9EF7-7302-F541-AB96-5BE901BFABA9}"/>
              </a:ext>
            </a:extLst>
          </p:cNvPr>
          <p:cNvSpPr txBox="1"/>
          <p:nvPr/>
        </p:nvSpPr>
        <p:spPr>
          <a:xfrm>
            <a:off x="3976575" y="5663602"/>
            <a:ext cx="14034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Station No. 1</a:t>
            </a:r>
          </a:p>
        </p:txBody>
      </p:sp>
    </p:spTree>
    <p:extLst>
      <p:ext uri="{BB962C8B-B14F-4D97-AF65-F5344CB8AC3E}">
        <p14:creationId xmlns:p14="http://schemas.microsoft.com/office/powerpoint/2010/main" val="2102839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8E34-0AD6-BC45-8E6A-C69029EC2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639" y="457495"/>
            <a:ext cx="4567244" cy="2753537"/>
          </a:xfrm>
          <a:prstGeom prst="rect">
            <a:avLst/>
          </a:prstGeom>
        </p:spPr>
      </p:pic>
      <p:pic>
        <p:nvPicPr>
          <p:cNvPr id="7" name="Picture 6">
            <a:extLst>
              <a:ext uri="{FF2B5EF4-FFF2-40B4-BE49-F238E27FC236}">
                <a16:creationId xmlns:a16="http://schemas.microsoft.com/office/drawing/2014/main" id="{DA0D5B3B-CBB5-3A4C-A65D-B53ED8A82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943" y="3382335"/>
            <a:ext cx="5104635" cy="2656958"/>
          </a:xfrm>
          <a:prstGeom prst="rect">
            <a:avLst/>
          </a:prstGeom>
        </p:spPr>
      </p:pic>
    </p:spTree>
    <p:extLst>
      <p:ext uri="{BB962C8B-B14F-4D97-AF65-F5344CB8AC3E}">
        <p14:creationId xmlns:p14="http://schemas.microsoft.com/office/powerpoint/2010/main" val="381063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0CCF6-C957-6249-A5ED-854753DF952C}"/>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Summary </a:t>
            </a:r>
          </a:p>
        </p:txBody>
      </p:sp>
      <p:sp>
        <p:nvSpPr>
          <p:cNvPr id="3" name="Content Placeholder 2">
            <a:extLst>
              <a:ext uri="{FF2B5EF4-FFF2-40B4-BE49-F238E27FC236}">
                <a16:creationId xmlns:a16="http://schemas.microsoft.com/office/drawing/2014/main" id="{55308C71-9EB5-4F44-B116-59E5D851863D}"/>
              </a:ext>
            </a:extLst>
          </p:cNvPr>
          <p:cNvSpPr>
            <a:spLocks noGrp="1"/>
          </p:cNvSpPr>
          <p:nvPr>
            <p:ph idx="1"/>
          </p:nvPr>
        </p:nvSpPr>
        <p:spPr/>
        <p:txBody>
          <a:bodyPr>
            <a:normAutofit/>
          </a:bodyPr>
          <a:lstStyle/>
          <a:p>
            <a:r>
              <a:rPr lang="zh-Hans" altLang="en-US" sz="2000" dirty="0">
                <a:latin typeface="Times New Roman" panose="02020603050405020304" pitchFamily="18" charset="0"/>
                <a:cs typeface="Times New Roman" panose="02020603050405020304" pitchFamily="18" charset="0"/>
              </a:rPr>
              <a:t>😊 </a:t>
            </a:r>
            <a:r>
              <a:rPr lang="en-US" altLang="zh-Hans" sz="2000" dirty="0">
                <a:latin typeface="Times New Roman" panose="02020603050405020304" pitchFamily="18" charset="0"/>
                <a:cs typeface="Times New Roman" panose="02020603050405020304" pitchFamily="18" charset="0"/>
              </a:rPr>
              <a:t>Digging out the relationships among various series helps to forecast them more accurately. </a:t>
            </a:r>
          </a:p>
          <a:p>
            <a:r>
              <a:rPr lang="zh-Hans" altLang="en-US" sz="2000" dirty="0">
                <a:latin typeface="Times New Roman" panose="02020603050405020304" pitchFamily="18" charset="0"/>
                <a:cs typeface="Times New Roman" panose="02020603050405020304" pitchFamily="18" charset="0"/>
              </a:rPr>
              <a:t>😭 </a:t>
            </a:r>
            <a:r>
              <a:rPr lang="en-US" altLang="zh-Hans" sz="2000" dirty="0">
                <a:latin typeface="Times New Roman" panose="02020603050405020304" pitchFamily="18" charset="0"/>
                <a:cs typeface="Times New Roman" panose="02020603050405020304" pitchFamily="18" charset="0"/>
              </a:rPr>
              <a:t>The layer to dig out such relationships seems simple (even naïve), how about to replace it with a more complex structure estimating relationship graph? </a:t>
            </a:r>
          </a:p>
          <a:p>
            <a:r>
              <a:rPr lang="en-US" sz="2000" dirty="0">
                <a:latin typeface="Times New Roman" panose="02020603050405020304" pitchFamily="18" charset="0"/>
                <a:cs typeface="Times New Roman" panose="02020603050405020304" pitchFamily="18" charset="0"/>
              </a:rPr>
              <a:t>In the wind speed forecasting problem, it seems that it’s enough to consider the past 12 time steps. In the stock price prediction problem, the number of time steps to be considered should be much longer. </a:t>
            </a:r>
          </a:p>
        </p:txBody>
      </p:sp>
    </p:spTree>
    <p:extLst>
      <p:ext uri="{BB962C8B-B14F-4D97-AF65-F5344CB8AC3E}">
        <p14:creationId xmlns:p14="http://schemas.microsoft.com/office/powerpoint/2010/main" val="414122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9FF0-4119-8640-B884-379B0B441F4F}"/>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Content</a:t>
            </a:r>
          </a:p>
        </p:txBody>
      </p:sp>
      <p:sp>
        <p:nvSpPr>
          <p:cNvPr id="3" name="Content Placeholder 2">
            <a:extLst>
              <a:ext uri="{FF2B5EF4-FFF2-40B4-BE49-F238E27FC236}">
                <a16:creationId xmlns:a16="http://schemas.microsoft.com/office/drawing/2014/main" id="{1C6C01A1-8F7E-C949-A1A3-F7CE4A17C86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Temporal Forecasting: Based on One’s Own History</a:t>
            </a:r>
          </a:p>
          <a:p>
            <a:r>
              <a:rPr lang="en-US" dirty="0" err="1">
                <a:latin typeface="Times New Roman" panose="02020603050405020304" pitchFamily="18" charset="0"/>
                <a:cs typeface="Times New Roman" panose="02020603050405020304" pitchFamily="18" charset="0"/>
              </a:rPr>
              <a:t>Spatio</a:t>
            </a:r>
            <a:r>
              <a:rPr lang="en-US" dirty="0">
                <a:latin typeface="Times New Roman" panose="02020603050405020304" pitchFamily="18" charset="0"/>
                <a:cs typeface="Times New Roman" panose="02020603050405020304" pitchFamily="18" charset="0"/>
              </a:rPr>
              <a:t>-Temporal Forecasting: Considering Interactive Effects </a:t>
            </a:r>
          </a:p>
          <a:p>
            <a:endParaRPr lang="en-US" dirty="0"/>
          </a:p>
        </p:txBody>
      </p:sp>
    </p:spTree>
    <p:extLst>
      <p:ext uri="{BB962C8B-B14F-4D97-AF65-F5344CB8AC3E}">
        <p14:creationId xmlns:p14="http://schemas.microsoft.com/office/powerpoint/2010/main" val="2855144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F5ABF-7B19-124B-ADF0-339D27DCE9B6}"/>
              </a:ext>
            </a:extLst>
          </p:cNvPr>
          <p:cNvSpPr>
            <a:spLocks noGrp="1"/>
          </p:cNvSpPr>
          <p:nvPr>
            <p:ph type="title"/>
          </p:nvPr>
        </p:nvSpPr>
        <p:spPr/>
        <p:txBody>
          <a:bodyPr>
            <a:normAutofit/>
          </a:bodyPr>
          <a:lstStyle/>
          <a:p>
            <a:r>
              <a:rPr lang="en-US" sz="3600" b="1" dirty="0">
                <a:solidFill>
                  <a:srgbClr val="00B0F0"/>
                </a:solidFill>
                <a:latin typeface="Times New Roman" panose="02020603050405020304" pitchFamily="18" charset="0"/>
                <a:cs typeface="Times New Roman" panose="02020603050405020304" pitchFamily="18" charset="0"/>
              </a:rPr>
              <a:t>PART1</a:t>
            </a:r>
            <a:r>
              <a:rPr lang="en-US" sz="3600" b="1" dirty="0">
                <a:latin typeface="Times New Roman" panose="02020603050405020304" pitchFamily="18" charset="0"/>
                <a:cs typeface="Times New Roman" panose="02020603050405020304" pitchFamily="18" charset="0"/>
              </a:rPr>
              <a:t> Temporal Forecasting: Based on One’s Own History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3457EF-6D6C-BD4F-8601-942D7D4FDB3E}"/>
                  </a:ext>
                </a:extLst>
              </p:cNvPr>
              <p:cNvSpPr>
                <a:spLocks noGrp="1"/>
              </p:cNvSpPr>
              <p:nvPr>
                <p:ph idx="1"/>
              </p:nvPr>
            </p:nvSpPr>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Time series forecasting task</a:t>
                </a:r>
                <a:r>
                  <a:rPr lang="en-US" sz="2000" dirty="0">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sub>
                    </m:sSub>
                  </m:oMath>
                </a14:m>
                <a:r>
                  <a:rPr lang="en-US" sz="2000" dirty="0">
                    <a:latin typeface="Times New Roman" panose="02020603050405020304" pitchFamily="18" charset="0"/>
                    <a:cs typeface="Times New Roman" panose="02020603050405020304" pitchFamily="18" charset="0"/>
                  </a:rPr>
                  <a:t> be the information acquired at time step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𝑡</m:t>
                    </m:r>
                  </m:oMath>
                </a14:m>
                <a:r>
                  <a:rPr lang="en-US" sz="2000" dirty="0">
                    <a:latin typeface="Times New Roman" panose="02020603050405020304" pitchFamily="18" charset="0"/>
                    <a:cs typeface="Times New Roman" panose="02020603050405020304" pitchFamily="18" charset="0"/>
                  </a:rPr>
                  <a:t>, e. g. the detailed records of transactions, the full/truncated order book at time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𝑡</m:t>
                    </m:r>
                  </m:oMath>
                </a14:m>
                <a:r>
                  <a:rPr lang="en-US" sz="2000" dirty="0">
                    <a:latin typeface="Times New Roman" panose="02020603050405020304" pitchFamily="18" charset="0"/>
                    <a:cs typeface="Times New Roman" panose="02020603050405020304" pitchFamily="18" charset="0"/>
                  </a:rPr>
                  <a:t>. The task is to forecast a response one time step ahead: </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𝑌</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m:t>
                          </m:r>
                          <m:r>
                            <a:rPr lang="en-US" sz="2000" b="0" i="0"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𝐹</m:t>
                          </m:r>
                        </m:e>
                        <m:sub>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𝜃</m:t>
                              </m:r>
                            </m:e>
                            <m:sub>
                              <m:r>
                                <a:rPr lang="en-US" sz="2000" b="0" i="1" smtClean="0">
                                  <a:latin typeface="Cambria Math" panose="02040503050406030204" pitchFamily="18" charset="0"/>
                                  <a:cs typeface="Times New Roman" panose="02020603050405020304" pitchFamily="18" charset="0"/>
                                </a:rPr>
                                <m:t>𝑡</m:t>
                              </m:r>
                            </m:sub>
                          </m:sSub>
                        </m:sub>
                      </m:sSub>
                      <m:d>
                        <m:dPr>
                          <m:ctrlPr>
                            <a:rPr lang="en-US" sz="2000" b="0" i="1" smtClean="0">
                              <a:latin typeface="Cambria Math" panose="02040503050406030204" pitchFamily="18" charset="0"/>
                              <a:cs typeface="Times New Roman" panose="02020603050405020304" pitchFamily="18" charset="0"/>
                            </a:rPr>
                          </m:ctrlPr>
                        </m:dPr>
                        <m:e>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sub>
                          </m:sSub>
                        </m:e>
                      </m:d>
                      <m:r>
                        <a:rPr lang="en-US" sz="2000" b="0" i="0"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𝜀</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 </m:t>
                      </m:r>
                    </m:oMath>
                  </m:oMathPara>
                </a14:m>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𝐹</m:t>
                        </m:r>
                      </m:e>
                      <m:sub>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𝜃</m:t>
                            </m:r>
                          </m:e>
                          <m:sub>
                            <m:r>
                              <a:rPr lang="en-US" sz="2000" i="1">
                                <a:latin typeface="Cambria Math" panose="02040503050406030204" pitchFamily="18" charset="0"/>
                                <a:cs typeface="Times New Roman" panose="02020603050405020304" pitchFamily="18" charset="0"/>
                              </a:rPr>
                              <m:t>𝑡</m:t>
                            </m:r>
                          </m:sub>
                        </m:sSub>
                      </m:sub>
                    </m:sSub>
                  </m:oMath>
                </a14:m>
                <a:r>
                  <a:rPr lang="en-US" sz="2000" dirty="0">
                    <a:latin typeface="Times New Roman" panose="02020603050405020304" pitchFamily="18" charset="0"/>
                    <a:cs typeface="Times New Roman" panose="02020603050405020304" pitchFamily="18" charset="0"/>
                  </a:rPr>
                  <a:t> is the price formation function specified by parameter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𝜃</m:t>
                        </m:r>
                      </m:e>
                      <m:sub>
                        <m:r>
                          <a:rPr lang="en-US" sz="2000" i="1">
                            <a:latin typeface="Cambria Math" panose="02040503050406030204" pitchFamily="18" charset="0"/>
                            <a:cs typeface="Times New Roman" panose="02020603050405020304" pitchFamily="18" charset="0"/>
                          </a:rPr>
                          <m:t>𝑡</m:t>
                        </m:r>
                      </m:sub>
                    </m:sSub>
                  </m:oMath>
                </a14:m>
                <a:r>
                  <a:rPr lang="en-US" sz="2000" dirty="0">
                    <a:latin typeface="Times New Roman" panose="02020603050405020304" pitchFamily="18" charset="0"/>
                    <a:cs typeface="Times New Roman" panose="02020603050405020304" pitchFamily="18" charset="0"/>
                  </a:rPr>
                  <a:t>, which  is evolving with time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𝑡</m:t>
                    </m:r>
                  </m:oMath>
                </a14:m>
                <a:r>
                  <a:rPr lang="en-US" sz="2000" dirty="0">
                    <a:latin typeface="Times New Roman" panose="02020603050405020304" pitchFamily="18" charset="0"/>
                    <a:cs typeface="Times New Roman" panose="02020603050405020304" pitchFamily="18" charset="0"/>
                  </a:rPr>
                  <a:t>. </a:t>
                </a:r>
              </a:p>
              <a:p>
                <a:r>
                  <a:rPr lang="en-US" sz="2000" b="1" dirty="0">
                    <a:solidFill>
                      <a:srgbClr val="00B0F0"/>
                    </a:solidFill>
                    <a:latin typeface="Times New Roman" panose="02020603050405020304" pitchFamily="18" charset="0"/>
                    <a:cs typeface="Times New Roman" panose="02020603050405020304" pitchFamily="18" charset="0"/>
                  </a:rPr>
                  <a:t>Forecast on one’s own history</a:t>
                </a:r>
                <a:r>
                  <a:rPr lang="en-US" sz="2000" dirty="0">
                    <a:latin typeface="Times New Roman" panose="02020603050405020304" pitchFamily="18" charset="0"/>
                    <a:cs typeface="Times New Roman" panose="02020603050405020304" pitchFamily="18" charset="0"/>
                  </a:rPr>
                  <a:t>: Suppose that there are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𝑛</m:t>
                    </m:r>
                  </m:oMath>
                </a14:m>
                <a:r>
                  <a:rPr lang="en-US" sz="2000" dirty="0">
                    <a:latin typeface="Times New Roman" panose="02020603050405020304" pitchFamily="18" charset="0"/>
                    <a:cs typeface="Times New Roman" panose="02020603050405020304" pitchFamily="18" charset="0"/>
                  </a:rPr>
                  <a:t> stocks in the market, an </a:t>
                </a:r>
                <a:r>
                  <a:rPr lang="en-US" sz="2000" i="1" dirty="0">
                    <a:latin typeface="Times New Roman" panose="02020603050405020304" pitchFamily="18" charset="0"/>
                    <a:cs typeface="Times New Roman" panose="02020603050405020304" pitchFamily="18" charset="0"/>
                  </a:rPr>
                  <a:t>autoregressive</a:t>
                </a:r>
                <a:r>
                  <a:rPr lang="en-US" sz="2000" dirty="0">
                    <a:latin typeface="Times New Roman" panose="02020603050405020304" pitchFamily="18" charset="0"/>
                    <a:cs typeface="Times New Roman" panose="02020603050405020304" pitchFamily="18" charset="0"/>
                  </a:rPr>
                  <a:t> model is </a:t>
                </a:r>
              </a:p>
              <a:p>
                <a:pPr marL="0" indent="0">
                  <a:buNone/>
                </a:pPr>
                <a14:m>
                  <m:oMathPara xmlns:m="http://schemas.openxmlformats.org/officeDocument/2006/math">
                    <m:oMathParaPr>
                      <m:jc m:val="centerGroup"/>
                    </m:oMathParaPr>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𝑌</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m:t>
                          </m:r>
                          <m:r>
                            <a:rPr lang="en-US" sz="200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𝐹</m:t>
                          </m:r>
                        </m:e>
                        <m:sub>
                          <m:sSubSup>
                            <m:sSubSupPr>
                              <m:ctrlPr>
                                <a:rPr lang="en-US" sz="2000" b="0" i="1" smtClean="0">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𝜃</m:t>
                              </m:r>
                            </m:e>
                            <m:sub>
                              <m:r>
                                <a:rPr lang="en-US" sz="2000" i="1">
                                  <a:latin typeface="Cambria Math" panose="02040503050406030204" pitchFamily="18" charset="0"/>
                                  <a:cs typeface="Times New Roman" panose="02020603050405020304" pitchFamily="18" charset="0"/>
                                </a:rPr>
                                <m:t>𝑡</m:t>
                              </m:r>
                            </m:sub>
                            <m:sup>
                              <m:r>
                                <a:rPr lang="en-US" sz="2000" b="0" i="1" smtClean="0">
                                  <a:latin typeface="Cambria Math" panose="02040503050406030204" pitchFamily="18" charset="0"/>
                                  <a:cs typeface="Times New Roman" panose="02020603050405020304" pitchFamily="18" charset="0"/>
                                </a:rPr>
                                <m:t>𝑖</m:t>
                              </m:r>
                            </m:sup>
                          </m:sSubSup>
                        </m:sub>
                      </m:sSub>
                      <m:d>
                        <m:dPr>
                          <m:ctrlPr>
                            <a:rPr lang="en-US" sz="2000" i="1">
                              <a:latin typeface="Cambria Math" panose="02040503050406030204" pitchFamily="18" charset="0"/>
                              <a:cs typeface="Times New Roman" panose="02020603050405020304" pitchFamily="18" charset="0"/>
                            </a:rPr>
                          </m:ctrlPr>
                        </m:dPr>
                        <m:e>
                          <m:sSubSup>
                            <m:sSubSupPr>
                              <m:ctrlPr>
                                <a:rPr lang="en-US" sz="2000" b="0" i="1" smtClean="0">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 ⋯, </m:t>
                          </m:r>
                          <m:sSubSup>
                            <m:sSubSupPr>
                              <m:ctrlPr>
                                <a:rPr lang="en-US" sz="2000" b="0" i="1" smtClean="0">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𝑡</m:t>
                              </m:r>
                            </m:sub>
                            <m:sup>
                              <m:r>
                                <a:rPr lang="en-US" sz="2000" b="0" i="1" smtClean="0">
                                  <a:latin typeface="Cambria Math" panose="02040503050406030204" pitchFamily="18" charset="0"/>
                                  <a:cs typeface="Times New Roman" panose="02020603050405020304" pitchFamily="18" charset="0"/>
                                </a:rPr>
                                <m:t>𝑖</m:t>
                              </m:r>
                            </m:sup>
                          </m:sSubSup>
                        </m:e>
                      </m:d>
                      <m:r>
                        <a:rPr lang="en-US" sz="2000">
                          <a:latin typeface="Cambria Math" panose="02040503050406030204" pitchFamily="18" charset="0"/>
                          <a:cs typeface="Times New Roman" panose="02020603050405020304" pitchFamily="18" charset="0"/>
                        </a:rPr>
                        <m:t>+</m:t>
                      </m:r>
                      <m:sSubSup>
                        <m:sSubSupPr>
                          <m:ctrlPr>
                            <a:rPr lang="en-US" sz="2000" b="0" i="1" smtClean="0">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𝜀</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𝑖</m:t>
                          </m:r>
                        </m:sup>
                      </m:sSubSup>
                    </m:oMath>
                  </m:oMathPara>
                </a14:m>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𝑖</m:t>
                    </m:r>
                  </m:oMath>
                </a14:m>
                <a:r>
                  <a:rPr lang="en-US" sz="2000" dirty="0">
                    <a:latin typeface="Times New Roman" panose="02020603050405020304" pitchFamily="18" charset="0"/>
                    <a:cs typeface="Times New Roman" panose="02020603050405020304" pitchFamily="18" charset="0"/>
                  </a:rPr>
                  <a:t> denotes stock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𝑖</m:t>
                    </m:r>
                    <m:r>
                      <a:rPr lang="en-US" sz="2000" b="0" i="0"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9F3457EF-6D6C-BD4F-8601-942D7D4FDB3E}"/>
                  </a:ext>
                </a:extLst>
              </p:cNvPr>
              <p:cNvSpPr>
                <a:spLocks noGrp="1" noRot="1" noChangeAspect="1" noMove="1" noResize="1" noEditPoints="1" noAdjustHandles="1" noChangeArrowheads="1" noChangeShapeType="1" noTextEdit="1"/>
              </p:cNvSpPr>
              <p:nvPr>
                <p:ph idx="1"/>
              </p:nvPr>
            </p:nvSpPr>
            <p:spPr>
              <a:blipFill>
                <a:blip r:embed="rId2"/>
                <a:stretch>
                  <a:fillRect l="-804" t="-1462" r="-643"/>
                </a:stretch>
              </a:blipFill>
            </p:spPr>
            <p:txBody>
              <a:bodyPr/>
              <a:lstStyle/>
              <a:p>
                <a:r>
                  <a:rPr lang="en-US">
                    <a:noFill/>
                  </a:rPr>
                  <a:t> </a:t>
                </a:r>
              </a:p>
            </p:txBody>
          </p:sp>
        </mc:Fallback>
      </mc:AlternateContent>
    </p:spTree>
    <p:extLst>
      <p:ext uri="{BB962C8B-B14F-4D97-AF65-F5344CB8AC3E}">
        <p14:creationId xmlns:p14="http://schemas.microsoft.com/office/powerpoint/2010/main" val="1385148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8F0A-2CE7-A046-809C-6FA082B54F6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Assumption to Simplify the Model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D7A08A-02D1-BE40-8E1F-D5E0B5A9BE70}"/>
                  </a:ext>
                </a:extLst>
              </p:cNvPr>
              <p:cNvSpPr>
                <a:spLocks noGrp="1"/>
              </p:cNvSpPr>
              <p:nvPr>
                <p:ph idx="1"/>
              </p:nvPr>
            </p:nvSpPr>
            <p:spPr/>
            <p:txBody>
              <a:bodyPr>
                <a:normAutofit lnSpcReduction="10000"/>
              </a:bodyPr>
              <a:lstStyle/>
              <a:p>
                <a:r>
                  <a:rPr lang="en-US" sz="2000" dirty="0">
                    <a:latin typeface="Times New Roman" panose="02020603050405020304" pitchFamily="18" charset="0"/>
                    <a:cs typeface="Times New Roman" panose="02020603050405020304" pitchFamily="18" charset="0"/>
                  </a:rPr>
                  <a:t>Sirignano and </a:t>
                </a:r>
                <a:r>
                  <a:rPr lang="en-US" sz="2000" dirty="0" err="1">
                    <a:latin typeface="Times New Roman" panose="02020603050405020304" pitchFamily="18" charset="0"/>
                    <a:cs typeface="Times New Roman" panose="02020603050405020304" pitchFamily="18" charset="0"/>
                  </a:rPr>
                  <a:t>Cont</a:t>
                </a:r>
                <a:r>
                  <a:rPr lang="en-US" sz="2000" dirty="0">
                    <a:latin typeface="Times New Roman" panose="02020603050405020304" pitchFamily="18" charset="0"/>
                    <a:cs typeface="Times New Roman" panose="02020603050405020304" pitchFamily="18" charset="0"/>
                  </a:rPr>
                  <a:t> (2018) </a:t>
                </a:r>
                <a:r>
                  <a:rPr lang="en-US" sz="2000" b="1" i="1" dirty="0">
                    <a:latin typeface="Times New Roman" panose="02020603050405020304" pitchFamily="18" charset="0"/>
                    <a:cs typeface="Times New Roman" panose="02020603050405020304" pitchFamily="18" charset="0"/>
                  </a:rPr>
                  <a:t>strongly</a:t>
                </a:r>
                <a:r>
                  <a:rPr lang="en-US" sz="2000" dirty="0">
                    <a:latin typeface="Times New Roman" panose="02020603050405020304" pitchFamily="18" charset="0"/>
                    <a:cs typeface="Times New Roman" panose="02020603050405020304" pitchFamily="18" charset="0"/>
                  </a:rPr>
                  <a:t> believe that the price formation mechanism is </a:t>
                </a:r>
                <a:r>
                  <a:rPr lang="en-US" sz="2000" b="1" i="1" dirty="0">
                    <a:latin typeface="Times New Roman" panose="02020603050405020304" pitchFamily="18" charset="0"/>
                    <a:cs typeface="Times New Roman" panose="02020603050405020304" pitchFamily="18" charset="0"/>
                  </a:rPr>
                  <a:t>universal</a:t>
                </a:r>
                <a:r>
                  <a:rPr lang="en-US" sz="2000" dirty="0">
                    <a:latin typeface="Times New Roman" panose="02020603050405020304" pitchFamily="18" charset="0"/>
                    <a:cs typeface="Times New Roman" panose="02020603050405020304" pitchFamily="18" charset="0"/>
                  </a:rPr>
                  <a:t> among various stocks and </a:t>
                </a:r>
                <a:r>
                  <a:rPr lang="en-US" sz="2000" b="1" i="1" dirty="0">
                    <a:latin typeface="Times New Roman" panose="02020603050405020304" pitchFamily="18" charset="0"/>
                    <a:cs typeface="Times New Roman" panose="02020603050405020304" pitchFamily="18" charset="0"/>
                  </a:rPr>
                  <a:t>stationary</a:t>
                </a:r>
                <a:r>
                  <a:rPr lang="en-US" sz="2000" dirty="0">
                    <a:latin typeface="Times New Roman" panose="02020603050405020304" pitchFamily="18" charset="0"/>
                    <a:cs typeface="Times New Roman" panose="02020603050405020304" pitchFamily="18" charset="0"/>
                  </a:rPr>
                  <a:t> with time. That is, the parameter </a:t>
                </a:r>
                <a14:m>
                  <m:oMath xmlns:m="http://schemas.openxmlformats.org/officeDocument/2006/math">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𝜃</m:t>
                        </m:r>
                      </m:e>
                      <m:sub>
                        <m:r>
                          <a:rPr lang="en-US" sz="2000" i="1">
                            <a:latin typeface="Cambria Math" panose="02040503050406030204" pitchFamily="18" charset="0"/>
                            <a:cs typeface="Times New Roman" panose="02020603050405020304" pitchFamily="18" charset="0"/>
                          </a:rPr>
                          <m:t>𝑡</m:t>
                        </m:r>
                      </m:sub>
                      <m:sup>
                        <m:r>
                          <a:rPr lang="en-US" sz="2000" i="1">
                            <a:latin typeface="Cambria Math" panose="02040503050406030204" pitchFamily="18" charset="0"/>
                            <a:cs typeface="Times New Roman" panose="02020603050405020304" pitchFamily="18" charset="0"/>
                          </a:rPr>
                          <m:t>𝑖</m:t>
                        </m:r>
                      </m:sup>
                    </m:sSubSup>
                  </m:oMath>
                </a14:m>
                <a:r>
                  <a:rPr lang="en-US" sz="2000" dirty="0">
                    <a:latin typeface="Times New Roman" panose="02020603050405020304" pitchFamily="18" charset="0"/>
                    <a:cs typeface="Times New Roman" panose="02020603050405020304" pitchFamily="18" charset="0"/>
                  </a:rPr>
                  <a:t> specifies the formation function </a:t>
                </a:r>
                <a14:m>
                  <m:oMath xmlns:m="http://schemas.openxmlformats.org/officeDocument/2006/math">
                    <m:r>
                      <a:rPr lang="en-US" sz="2000" i="1">
                        <a:latin typeface="Cambria Math" panose="02040503050406030204" pitchFamily="18" charset="0"/>
                        <a:cs typeface="Times New Roman" panose="02020603050405020304" pitchFamily="18" charset="0"/>
                      </a:rPr>
                      <m:t>𝐹</m:t>
                    </m:r>
                  </m:oMath>
                </a14:m>
                <a:r>
                  <a:rPr lang="en-US" sz="2000" dirty="0">
                    <a:latin typeface="Times New Roman" panose="02020603050405020304" pitchFamily="18" charset="0"/>
                    <a:cs typeface="Times New Roman" panose="02020603050405020304" pitchFamily="18" charset="0"/>
                  </a:rPr>
                  <a:t> should be a constant </a:t>
                </a:r>
                <a14:m>
                  <m:oMath xmlns:m="http://schemas.openxmlformats.org/officeDocument/2006/math">
                    <m:r>
                      <a:rPr lang="en-US" sz="2000" i="1">
                        <a:latin typeface="Cambria Math" panose="02040503050406030204" pitchFamily="18" charset="0"/>
                        <a:cs typeface="Times New Roman" panose="02020603050405020304" pitchFamily="18" charset="0"/>
                      </a:rPr>
                      <m:t>𝜃</m:t>
                    </m:r>
                  </m:oMath>
                </a14:m>
                <a:r>
                  <a:rPr lang="en-US" sz="2000" dirty="0">
                    <a:latin typeface="Times New Roman" panose="02020603050405020304" pitchFamily="18" charset="0"/>
                    <a:cs typeface="Times New Roman" panose="02020603050405020304" pitchFamily="18" charset="0"/>
                  </a:rPr>
                  <a:t>. </a:t>
                </a:r>
              </a:p>
              <a:p>
                <a:r>
                  <a:rPr lang="en-US" sz="2000" b="1" dirty="0">
                    <a:solidFill>
                      <a:srgbClr val="00B0F0"/>
                    </a:solidFill>
                    <a:latin typeface="Times New Roman" panose="02020603050405020304" pitchFamily="18" charset="0"/>
                    <a:cs typeface="Times New Roman" panose="02020603050405020304" pitchFamily="18" charset="0"/>
                  </a:rPr>
                  <a:t>Universality</a:t>
                </a:r>
                <a:r>
                  <a:rPr lang="en-US" sz="2000" dirty="0">
                    <a:latin typeface="Times New Roman" panose="02020603050405020304" pitchFamily="18" charset="0"/>
                    <a:cs typeface="Times New Roman" panose="02020603050405020304" pitchFamily="18" charset="0"/>
                  </a:rPr>
                  <a:t>: This belief simplifies </a:t>
                </a:r>
                <a14:m>
                  <m:oMath xmlns:m="http://schemas.openxmlformats.org/officeDocument/2006/math">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𝜃</m:t>
                        </m:r>
                      </m:e>
                      <m:sub>
                        <m:r>
                          <a:rPr lang="en-US" sz="2000" b="0" i="1" smtClean="0">
                            <a:latin typeface="Cambria Math" panose="02040503050406030204" pitchFamily="18" charset="0"/>
                            <a:cs typeface="Times New Roman" panose="02020603050405020304" pitchFamily="18" charset="0"/>
                          </a:rPr>
                          <m:t>𝑡</m:t>
                        </m:r>
                      </m:sub>
                      <m:sup>
                        <m:r>
                          <a:rPr lang="en-US" sz="2000" b="0" i="1" smtClean="0">
                            <a:latin typeface="Cambria Math" panose="02040503050406030204" pitchFamily="18" charset="0"/>
                            <a:cs typeface="Times New Roman" panose="02020603050405020304" pitchFamily="18" charset="0"/>
                          </a:rPr>
                          <m:t>𝑖</m:t>
                        </m:r>
                      </m:sup>
                    </m:sSubSup>
                  </m:oMath>
                </a14:m>
                <a:r>
                  <a:rPr lang="en-US" sz="2000" dirty="0">
                    <a:latin typeface="Times New Roman" panose="02020603050405020304" pitchFamily="18" charset="0"/>
                    <a:cs typeface="Times New Roman" panose="02020603050405020304" pitchFamily="18" charset="0"/>
                  </a:rPr>
                  <a:t> as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𝜃</m:t>
                        </m:r>
                      </m:e>
                      <m:sub>
                        <m:r>
                          <a:rPr lang="en-US" sz="2000" b="0" i="1" smtClean="0">
                            <a:latin typeface="Cambria Math" panose="02040503050406030204" pitchFamily="18" charset="0"/>
                            <a:cs typeface="Times New Roman" panose="02020603050405020304" pitchFamily="18" charset="0"/>
                          </a:rPr>
                          <m:t>𝑡</m:t>
                        </m:r>
                      </m:sub>
                    </m:sSub>
                  </m:oMath>
                </a14:m>
                <a:r>
                  <a:rPr lang="en-US" sz="2000" dirty="0">
                    <a:latin typeface="Times New Roman" panose="02020603050405020304" pitchFamily="18" charset="0"/>
                    <a:cs typeface="Times New Roman" panose="02020603050405020304" pitchFamily="18" charset="0"/>
                  </a:rPr>
                  <a:t>. It expresses that for different stocks, if at the same time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𝑡</m:t>
                    </m:r>
                  </m:oMath>
                </a14:m>
                <a:r>
                  <a:rPr lang="en-US" sz="2000" dirty="0">
                    <a:latin typeface="Times New Roman" panose="02020603050405020304" pitchFamily="18" charset="0"/>
                    <a:cs typeface="Times New Roman" panose="02020603050405020304" pitchFamily="18" charset="0"/>
                  </a:rPr>
                  <a:t>, their market conditions were same (including historical prices, transaction records, order books), their price movement should be same, irrelevant with other factors (e. g. the members of board of directors). </a:t>
                </a:r>
              </a:p>
              <a:p>
                <a:r>
                  <a:rPr lang="en-US" sz="2000" b="1" dirty="0">
                    <a:solidFill>
                      <a:srgbClr val="00B0F0"/>
                    </a:solidFill>
                    <a:latin typeface="Times New Roman" panose="02020603050405020304" pitchFamily="18" charset="0"/>
                    <a:cs typeface="Times New Roman" panose="02020603050405020304" pitchFamily="18" charset="0"/>
                  </a:rPr>
                  <a:t>Stationarity</a:t>
                </a:r>
                <a:r>
                  <a:rPr lang="en-US" sz="2000" dirty="0">
                    <a:latin typeface="Times New Roman" panose="02020603050405020304" pitchFamily="18" charset="0"/>
                    <a:cs typeface="Times New Roman" panose="02020603050405020304" pitchFamily="18" charset="0"/>
                  </a:rPr>
                  <a:t>: This belief simplifies </a:t>
                </a:r>
                <a14:m>
                  <m:oMath xmlns:m="http://schemas.openxmlformats.org/officeDocument/2006/math">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𝜃</m:t>
                        </m:r>
                      </m:e>
                      <m:sub>
                        <m:r>
                          <a:rPr lang="en-US" sz="2000" i="1">
                            <a:latin typeface="Cambria Math" panose="02040503050406030204" pitchFamily="18" charset="0"/>
                            <a:cs typeface="Times New Roman" panose="02020603050405020304" pitchFamily="18" charset="0"/>
                          </a:rPr>
                          <m:t>𝑡</m:t>
                        </m:r>
                      </m:sub>
                      <m:sup>
                        <m:r>
                          <a:rPr lang="en-US" sz="2000" i="1">
                            <a:latin typeface="Cambria Math" panose="02040503050406030204" pitchFamily="18" charset="0"/>
                            <a:cs typeface="Times New Roman" panose="02020603050405020304" pitchFamily="18" charset="0"/>
                          </a:rPr>
                          <m:t>𝑖</m:t>
                        </m:r>
                      </m:sup>
                    </m:sSubSup>
                  </m:oMath>
                </a14:m>
                <a:r>
                  <a:rPr lang="en-US" sz="2000" dirty="0">
                    <a:latin typeface="Times New Roman" panose="02020603050405020304" pitchFamily="18" charset="0"/>
                    <a:cs typeface="Times New Roman" panose="02020603050405020304" pitchFamily="18" charset="0"/>
                  </a:rPr>
                  <a:t> as </a:t>
                </a:r>
                <a14:m>
                  <m:oMath xmlns:m="http://schemas.openxmlformats.org/officeDocument/2006/math">
                    <m:sSup>
                      <m:sSupPr>
                        <m:ctrlPr>
                          <a:rPr lang="en-US" sz="2000" b="0" i="1" smtClean="0">
                            <a:latin typeface="Cambria Math" panose="02040503050406030204" pitchFamily="18" charset="0"/>
                            <a:cs typeface="Times New Roman" panose="02020603050405020304" pitchFamily="18" charset="0"/>
                          </a:rPr>
                        </m:ctrlPr>
                      </m:sSupPr>
                      <m:e>
                        <m:r>
                          <a:rPr lang="en-US" sz="2000" b="0" i="1" smtClean="0">
                            <a:latin typeface="Cambria Math" panose="02040503050406030204" pitchFamily="18" charset="0"/>
                            <a:cs typeface="Times New Roman" panose="02020603050405020304" pitchFamily="18" charset="0"/>
                          </a:rPr>
                          <m:t>𝜃</m:t>
                        </m:r>
                      </m:e>
                      <m:sup>
                        <m:r>
                          <a:rPr lang="en-US" sz="2000" b="0" i="1" smtClean="0">
                            <a:latin typeface="Cambria Math" panose="02040503050406030204" pitchFamily="18" charset="0"/>
                            <a:cs typeface="Times New Roman" panose="02020603050405020304" pitchFamily="18" charset="0"/>
                          </a:rPr>
                          <m:t>𝑖</m:t>
                        </m:r>
                      </m:sup>
                    </m:sSup>
                  </m:oMath>
                </a14:m>
                <a:r>
                  <a:rPr lang="en-US" sz="2000" dirty="0">
                    <a:latin typeface="Times New Roman" panose="02020603050405020304" pitchFamily="18" charset="0"/>
                    <a:cs typeface="Times New Roman" panose="02020603050405020304" pitchFamily="18" charset="0"/>
                  </a:rPr>
                  <a:t>. It means that if the same market condition reoccurred in the future, the price movement ought to be the same as before. </a:t>
                </a:r>
              </a:p>
              <a:p>
                <a:r>
                  <a:rPr lang="en-US" sz="2000" b="1" dirty="0">
                    <a:solidFill>
                      <a:srgbClr val="00B0F0"/>
                    </a:solidFill>
                    <a:latin typeface="Times New Roman" panose="02020603050405020304" pitchFamily="18" charset="0"/>
                    <a:cs typeface="Times New Roman" panose="02020603050405020304" pitchFamily="18" charset="0"/>
                  </a:rPr>
                  <a:t>Merits</a:t>
                </a:r>
                <a:r>
                  <a:rPr lang="en-US" sz="2000" dirty="0">
                    <a:latin typeface="Times New Roman" panose="02020603050405020304" pitchFamily="18" charset="0"/>
                    <a:cs typeface="Times New Roman" panose="02020603050405020304" pitchFamily="18" charset="0"/>
                  </a:rPr>
                  <a:t>: Model complexity is reduced, easy to train, the amount of data can be used increases…</a:t>
                </a:r>
              </a:p>
              <a:p>
                <a:r>
                  <a:rPr lang="en-US" sz="2000" b="1" dirty="0">
                    <a:solidFill>
                      <a:srgbClr val="00B0F0"/>
                    </a:solidFill>
                    <a:latin typeface="Times New Roman" panose="02020603050405020304" pitchFamily="18" charset="0"/>
                    <a:cs typeface="Times New Roman" panose="02020603050405020304" pitchFamily="18" charset="0"/>
                  </a:rPr>
                  <a:t>Demerits</a:t>
                </a:r>
                <a:r>
                  <a:rPr lang="en-US" sz="2000" dirty="0">
                    <a:latin typeface="Times New Roman" panose="02020603050405020304" pitchFamily="18" charset="0"/>
                    <a:cs typeface="Times New Roman" panose="02020603050405020304" pitchFamily="18" charset="0"/>
                  </a:rPr>
                  <a:t>: A “rougher” model… </a:t>
                </a:r>
              </a:p>
            </p:txBody>
          </p:sp>
        </mc:Choice>
        <mc:Fallback xmlns="">
          <p:sp>
            <p:nvSpPr>
              <p:cNvPr id="3" name="Content Placeholder 2">
                <a:extLst>
                  <a:ext uri="{FF2B5EF4-FFF2-40B4-BE49-F238E27FC236}">
                    <a16:creationId xmlns:a16="http://schemas.microsoft.com/office/drawing/2014/main" id="{1BD7A08A-02D1-BE40-8E1F-D5E0B5A9BE70}"/>
                  </a:ext>
                </a:extLst>
              </p:cNvPr>
              <p:cNvSpPr>
                <a:spLocks noGrp="1" noRot="1" noChangeAspect="1" noMove="1" noResize="1" noEditPoints="1" noAdjustHandles="1" noChangeArrowheads="1" noChangeShapeType="1" noTextEdit="1"/>
              </p:cNvSpPr>
              <p:nvPr>
                <p:ph idx="1"/>
              </p:nvPr>
            </p:nvSpPr>
            <p:spPr>
              <a:blipFill>
                <a:blip r:embed="rId2"/>
                <a:stretch>
                  <a:fillRect l="-643" t="-2047" b="-1170"/>
                </a:stretch>
              </a:blipFill>
            </p:spPr>
            <p:txBody>
              <a:bodyPr/>
              <a:lstStyle/>
              <a:p>
                <a:r>
                  <a:rPr lang="en-US">
                    <a:noFill/>
                  </a:rPr>
                  <a:t> </a:t>
                </a:r>
              </a:p>
            </p:txBody>
          </p:sp>
        </mc:Fallback>
      </mc:AlternateContent>
    </p:spTree>
    <p:extLst>
      <p:ext uri="{BB962C8B-B14F-4D97-AF65-F5344CB8AC3E}">
        <p14:creationId xmlns:p14="http://schemas.microsoft.com/office/powerpoint/2010/main" val="2353962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EA13-DC7E-B54D-834B-D052880A2CD9}"/>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Architecture: Multilayers LSTM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01A3FB-06DF-3D4D-9931-6BBF0AF9142A}"/>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If we compress the historical information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𝑋</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as </a:t>
                </a:r>
                <a14:m>
                  <m:oMath xmlns:m="http://schemas.openxmlformats.org/officeDocument/2006/math">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h</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 </m:t>
                    </m:r>
                    <m:sSub>
                      <m:sSubPr>
                        <m:ctrlPr>
                          <a:rPr lang="en-US" sz="2000" b="0" i="1" smtClean="0">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𝑎</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we can rewrite the original model as follows: </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𝑌</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m:t>
                          </m:r>
                          <m:r>
                            <a:rPr lang="en-US" sz="2000">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𝐹</m:t>
                          </m:r>
                        </m:e>
                        <m:sub>
                          <m:r>
                            <a:rPr lang="en-US" sz="2000" b="0" i="1" smtClean="0">
                              <a:latin typeface="Cambria Math" panose="02040503050406030204" pitchFamily="18" charset="0"/>
                              <a:cs typeface="Times New Roman" panose="02020603050405020304" pitchFamily="18" charset="0"/>
                            </a:rPr>
                            <m:t>𝜃</m:t>
                          </m:r>
                        </m:sub>
                      </m:sSub>
                      <m:d>
                        <m:dPr>
                          <m:ctrlPr>
                            <a:rPr lang="en-US" sz="2000" i="1">
                              <a:latin typeface="Cambria Math" panose="02040503050406030204" pitchFamily="18" charset="0"/>
                              <a:cs typeface="Times New Roman" panose="02020603050405020304" pitchFamily="18" charset="0"/>
                            </a:rPr>
                          </m:ctrlPr>
                        </m:dPr>
                        <m:e>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 ⋯, </m:t>
                          </m:r>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𝑡</m:t>
                              </m:r>
                            </m:sub>
                            <m:sup>
                              <m:r>
                                <a:rPr lang="en-US" sz="2000" i="1">
                                  <a:latin typeface="Cambria Math" panose="02040503050406030204" pitchFamily="18" charset="0"/>
                                  <a:cs typeface="Times New Roman" panose="02020603050405020304" pitchFamily="18" charset="0"/>
                                </a:rPr>
                                <m:t>𝑖</m:t>
                              </m:r>
                            </m:sup>
                          </m:sSubSup>
                        </m:e>
                      </m:d>
                      <m:r>
                        <a:rPr lang="en-US" sz="200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𝜀</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𝑖</m:t>
                          </m:r>
                        </m:sup>
                      </m:sSubSup>
                      <m:r>
                        <a:rPr lang="en-US" sz="2000" b="0" i="1" smtClean="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𝑌</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m:t>
                          </m:r>
                          <m:r>
                            <a:rPr lang="en-US" sz="2000">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𝐹</m:t>
                          </m:r>
                        </m:e>
                        <m:sub>
                          <m:r>
                            <a:rPr lang="en-US" sz="2000" b="0" i="1" smtClean="0">
                              <a:latin typeface="Cambria Math" panose="02040503050406030204" pitchFamily="18" charset="0"/>
                              <a:cs typeface="Times New Roman" panose="02020603050405020304" pitchFamily="18" charset="0"/>
                            </a:rPr>
                            <m:t>𝜃</m:t>
                          </m:r>
                        </m:sub>
                      </m:sSub>
                      <m:d>
                        <m:dPr>
                          <m:ctrlPr>
                            <a:rPr lang="en-US" sz="2000" i="1">
                              <a:latin typeface="Cambria Math" panose="02040503050406030204" pitchFamily="18" charset="0"/>
                              <a:cs typeface="Times New Roman" panose="02020603050405020304" pitchFamily="18" charset="0"/>
                            </a:rPr>
                          </m:ctrlPr>
                        </m:dPr>
                        <m:e>
                          <m:sSubSup>
                            <m:sSubSupPr>
                              <m:ctrlPr>
                                <a:rPr lang="en-US" sz="2000" b="0" i="1" smtClean="0">
                                  <a:latin typeface="Cambria Math" panose="02040503050406030204" pitchFamily="18" charset="0"/>
                                  <a:cs typeface="Times New Roman" panose="02020603050405020304" pitchFamily="18" charset="0"/>
                                </a:rPr>
                              </m:ctrlPr>
                            </m:sSubSupPr>
                            <m:e>
                              <m:r>
                                <a:rPr lang="en-US" sz="2000" b="0" i="1" smtClean="0">
                                  <a:latin typeface="Cambria Math" panose="02040503050406030204" pitchFamily="18" charset="0"/>
                                  <a:cs typeface="Times New Roman" panose="02020603050405020304" pitchFamily="18" charset="0"/>
                                </a:rPr>
                                <m:t>h</m:t>
                              </m:r>
                            </m:e>
                            <m:sub>
                              <m:r>
                                <a:rPr lang="en-US" sz="2000" b="0" i="1" smtClean="0">
                                  <a:latin typeface="Cambria Math" panose="02040503050406030204" pitchFamily="18" charset="0"/>
                                  <a:cs typeface="Times New Roman" panose="02020603050405020304" pitchFamily="18" charset="0"/>
                                </a:rPr>
                                <m:t>𝑡</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𝑖</m:t>
                              </m:r>
                            </m:sup>
                          </m:sSubSup>
                          <m:r>
                            <a:rPr lang="en-US" sz="2000" i="1">
                              <a:latin typeface="Cambria Math" panose="02040503050406030204" pitchFamily="18" charset="0"/>
                              <a:cs typeface="Times New Roman" panose="02020603050405020304" pitchFamily="18" charset="0"/>
                            </a:rPr>
                            <m:t>, </m:t>
                          </m:r>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𝑋</m:t>
                              </m:r>
                            </m:e>
                            <m:sub>
                              <m:r>
                                <a:rPr lang="en-US" sz="2000" i="1">
                                  <a:latin typeface="Cambria Math" panose="02040503050406030204" pitchFamily="18" charset="0"/>
                                  <a:cs typeface="Times New Roman" panose="02020603050405020304" pitchFamily="18" charset="0"/>
                                </a:rPr>
                                <m:t>𝑡</m:t>
                              </m:r>
                            </m:sub>
                            <m:sup>
                              <m:r>
                                <a:rPr lang="en-US" sz="2000" i="1">
                                  <a:latin typeface="Cambria Math" panose="02040503050406030204" pitchFamily="18" charset="0"/>
                                  <a:cs typeface="Times New Roman" panose="02020603050405020304" pitchFamily="18" charset="0"/>
                                </a:rPr>
                                <m:t>𝑖</m:t>
                              </m:r>
                            </m:sup>
                          </m:sSubSup>
                        </m:e>
                      </m:d>
                      <m:r>
                        <a:rPr lang="en-US" sz="2000">
                          <a:latin typeface="Cambria Math" panose="02040503050406030204" pitchFamily="18" charset="0"/>
                          <a:cs typeface="Times New Roman" panose="02020603050405020304" pitchFamily="18" charset="0"/>
                        </a:rPr>
                        <m:t>+</m:t>
                      </m:r>
                      <m:sSubSup>
                        <m:sSubSupPr>
                          <m:ctrlPr>
                            <a:rPr lang="en-US" sz="2000" i="1">
                              <a:latin typeface="Cambria Math" panose="02040503050406030204" pitchFamily="18" charset="0"/>
                              <a:cs typeface="Times New Roman" panose="02020603050405020304" pitchFamily="18" charset="0"/>
                            </a:rPr>
                          </m:ctrlPr>
                        </m:sSubSupPr>
                        <m:e>
                          <m:r>
                            <a:rPr lang="en-US" sz="2000" i="1">
                              <a:latin typeface="Cambria Math" panose="02040503050406030204" pitchFamily="18" charset="0"/>
                              <a:cs typeface="Times New Roman" panose="02020603050405020304" pitchFamily="18" charset="0"/>
                            </a:rPr>
                            <m:t>𝜀</m:t>
                          </m:r>
                        </m:e>
                        <m:sub>
                          <m:r>
                            <a:rPr lang="en-US" sz="2000" i="1">
                              <a:latin typeface="Cambria Math" panose="02040503050406030204" pitchFamily="18" charset="0"/>
                              <a:cs typeface="Times New Roman" panose="02020603050405020304" pitchFamily="18" charset="0"/>
                            </a:rPr>
                            <m:t>𝑡</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𝑖</m:t>
                          </m:r>
                        </m:sup>
                      </m:sSubSup>
                    </m:oMath>
                  </m:oMathPara>
                </a14:m>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Thus the assumption that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𝜃</m:t>
                    </m:r>
                  </m:oMath>
                </a14:m>
                <a:r>
                  <a:rPr lang="en-US" sz="2000" dirty="0">
                    <a:latin typeface="Times New Roman" panose="02020603050405020304" pitchFamily="18" charset="0"/>
                    <a:cs typeface="Times New Roman" panose="02020603050405020304" pitchFamily="18" charset="0"/>
                  </a:rPr>
                  <a:t> is a constant with various stocks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𝑖</m:t>
                    </m:r>
                  </m:oMath>
                </a14:m>
                <a:r>
                  <a:rPr lang="en-US" sz="2000" dirty="0">
                    <a:latin typeface="Times New Roman" panose="02020603050405020304" pitchFamily="18" charset="0"/>
                    <a:cs typeface="Times New Roman" panose="02020603050405020304" pitchFamily="18" charset="0"/>
                  </a:rPr>
                  <a:t> and time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𝑡</m:t>
                    </m:r>
                  </m:oMath>
                </a14:m>
                <a:r>
                  <a:rPr lang="en-US" sz="2000" dirty="0">
                    <a:latin typeface="Times New Roman" panose="02020603050405020304" pitchFamily="18" charset="0"/>
                    <a:cs typeface="Times New Roman" panose="02020603050405020304" pitchFamily="18" charset="0"/>
                  </a:rPr>
                  <a:t> coincides with the idea of </a:t>
                </a:r>
                <a:r>
                  <a:rPr lang="en-US" sz="2000" b="1" i="1" dirty="0">
                    <a:latin typeface="Times New Roman" panose="02020603050405020304" pitchFamily="18" charset="0"/>
                    <a:cs typeface="Times New Roman" panose="02020603050405020304" pitchFamily="18" charset="0"/>
                  </a:rPr>
                  <a:t>parameters sharing</a:t>
                </a:r>
                <a:r>
                  <a:rPr lang="en-US" sz="2000" dirty="0">
                    <a:latin typeface="Times New Roman" panose="02020603050405020304" pitchFamily="18" charset="0"/>
                    <a:cs typeface="Times New Roman" panose="02020603050405020304" pitchFamily="18" charset="0"/>
                  </a:rPr>
                  <a:t> in RNNs. </a:t>
                </a:r>
              </a:p>
              <a:p>
                <a:r>
                  <a:rPr lang="en-US" sz="2000" dirty="0" err="1">
                    <a:latin typeface="Times New Roman" panose="02020603050405020304" pitchFamily="18" charset="0"/>
                    <a:cs typeface="Times New Roman" panose="02020603050405020304" pitchFamily="18" charset="0"/>
                  </a:rPr>
                  <a:t>Sirignano</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Cont</a:t>
                </a:r>
                <a:r>
                  <a:rPr lang="en-US" sz="2000" dirty="0">
                    <a:latin typeface="Times New Roman" panose="02020603050405020304" pitchFamily="18" charset="0"/>
                    <a:cs typeface="Times New Roman" panose="02020603050405020304" pitchFamily="18" charset="0"/>
                  </a:rPr>
                  <a:t> (2018) used a stacked multilayers LSTM architecture. In detail, they used a 3 layers LSTM blocks followed by a final feed-forward layer of ReLU. </a:t>
                </a:r>
              </a:p>
            </p:txBody>
          </p:sp>
        </mc:Choice>
        <mc:Fallback xmlns="">
          <p:sp>
            <p:nvSpPr>
              <p:cNvPr id="3" name="Content Placeholder 2">
                <a:extLst>
                  <a:ext uri="{FF2B5EF4-FFF2-40B4-BE49-F238E27FC236}">
                    <a16:creationId xmlns:a16="http://schemas.microsoft.com/office/drawing/2014/main" id="{B801A3FB-06DF-3D4D-9931-6BBF0AF9142A}"/>
                  </a:ext>
                </a:extLst>
              </p:cNvPr>
              <p:cNvSpPr>
                <a:spLocks noGrp="1" noRot="1" noChangeAspect="1" noMove="1" noResize="1" noEditPoints="1" noAdjustHandles="1" noChangeArrowheads="1" noChangeShapeType="1" noTextEdit="1"/>
              </p:cNvSpPr>
              <p:nvPr>
                <p:ph idx="1"/>
              </p:nvPr>
            </p:nvSpPr>
            <p:spPr>
              <a:blipFill>
                <a:blip r:embed="rId2"/>
                <a:stretch>
                  <a:fillRect l="-804" t="-1462"/>
                </a:stretch>
              </a:blipFill>
            </p:spPr>
            <p:txBody>
              <a:bodyPr/>
              <a:lstStyle/>
              <a:p>
                <a:r>
                  <a:rPr lang="en-US">
                    <a:noFill/>
                  </a:rPr>
                  <a:t> </a:t>
                </a:r>
              </a:p>
            </p:txBody>
          </p:sp>
        </mc:Fallback>
      </mc:AlternateContent>
    </p:spTree>
    <p:extLst>
      <p:ext uri="{BB962C8B-B14F-4D97-AF65-F5344CB8AC3E}">
        <p14:creationId xmlns:p14="http://schemas.microsoft.com/office/powerpoint/2010/main" val="169064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9BF387-FBCF-4647-8E4A-53ADAAADE136}"/>
              </a:ext>
            </a:extLst>
          </p:cNvPr>
          <p:cNvSpPr>
            <a:spLocks noGrp="1"/>
          </p:cNvSpPr>
          <p:nvPr>
            <p:ph idx="1"/>
          </p:nvPr>
        </p:nvSpPr>
        <p:spPr>
          <a:xfrm>
            <a:off x="628650" y="340242"/>
            <a:ext cx="7886700" cy="5836721"/>
          </a:xfrm>
        </p:spPr>
        <p:txBody>
          <a:bodyPr>
            <a:normAutofit/>
          </a:bodyPr>
          <a:lstStyle/>
          <a:p>
            <a:r>
              <a:rPr lang="en-US" sz="2000" dirty="0">
                <a:latin typeface="Times New Roman" panose="02020603050405020304" pitchFamily="18" charset="0"/>
                <a:cs typeface="Times New Roman" panose="02020603050405020304" pitchFamily="18" charset="0"/>
              </a:rPr>
              <a:t>Recall the </a:t>
            </a:r>
            <a:r>
              <a:rPr lang="en-US" sz="2000" b="1" dirty="0">
                <a:solidFill>
                  <a:srgbClr val="00B0F0"/>
                </a:solidFill>
                <a:latin typeface="Times New Roman" panose="02020603050405020304" pitchFamily="18" charset="0"/>
                <a:cs typeface="Times New Roman" panose="02020603050405020304" pitchFamily="18" charset="0"/>
              </a:rPr>
              <a:t>LSTM block</a:t>
            </a:r>
            <a:r>
              <a:rPr lang="en-US" sz="2000" dirty="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00873DA8-869A-F345-A6AC-072FBB974491}"/>
              </a:ext>
            </a:extLst>
          </p:cNvPr>
          <p:cNvGrpSpPr/>
          <p:nvPr/>
        </p:nvGrpSpPr>
        <p:grpSpPr>
          <a:xfrm>
            <a:off x="1528896" y="910657"/>
            <a:ext cx="6086208" cy="3598300"/>
            <a:chOff x="6149908" y="729903"/>
            <a:chExt cx="6086208" cy="3598300"/>
          </a:xfrm>
        </p:grpSpPr>
        <p:grpSp>
          <p:nvGrpSpPr>
            <p:cNvPr id="5" name="Group 4">
              <a:extLst>
                <a:ext uri="{FF2B5EF4-FFF2-40B4-BE49-F238E27FC236}">
                  <a16:creationId xmlns:a16="http://schemas.microsoft.com/office/drawing/2014/main" id="{F9C76AB0-EA75-9348-823F-E65850A7CE54}"/>
                </a:ext>
              </a:extLst>
            </p:cNvPr>
            <p:cNvGrpSpPr/>
            <p:nvPr/>
          </p:nvGrpSpPr>
          <p:grpSpPr>
            <a:xfrm>
              <a:off x="6149908" y="729903"/>
              <a:ext cx="6086208" cy="3598300"/>
              <a:chOff x="6055301" y="620625"/>
              <a:chExt cx="6086208" cy="3598300"/>
            </a:xfrm>
          </p:grpSpPr>
          <p:grpSp>
            <p:nvGrpSpPr>
              <p:cNvPr id="15" name="Group 14">
                <a:extLst>
                  <a:ext uri="{FF2B5EF4-FFF2-40B4-BE49-F238E27FC236}">
                    <a16:creationId xmlns:a16="http://schemas.microsoft.com/office/drawing/2014/main" id="{4777D676-B909-4543-9A8A-0439192AAB82}"/>
                  </a:ext>
                </a:extLst>
              </p:cNvPr>
              <p:cNvGrpSpPr/>
              <p:nvPr/>
            </p:nvGrpSpPr>
            <p:grpSpPr>
              <a:xfrm>
                <a:off x="6055301" y="620625"/>
                <a:ext cx="6086208" cy="3598300"/>
                <a:chOff x="449755" y="3771255"/>
                <a:chExt cx="6086208" cy="3598300"/>
              </a:xfrm>
            </p:grpSpPr>
            <p:cxnSp>
              <p:nvCxnSpPr>
                <p:cNvPr id="21" name="Straight Arrow Connector 20">
                  <a:extLst>
                    <a:ext uri="{FF2B5EF4-FFF2-40B4-BE49-F238E27FC236}">
                      <a16:creationId xmlns:a16="http://schemas.microsoft.com/office/drawing/2014/main" id="{A5242DF6-3FA2-1443-889A-BF9B607EFBC4}"/>
                    </a:ext>
                  </a:extLst>
                </p:cNvPr>
                <p:cNvCxnSpPr/>
                <p:nvPr/>
              </p:nvCxnSpPr>
              <p:spPr>
                <a:xfrm flipV="1">
                  <a:off x="5297919" y="4061077"/>
                  <a:ext cx="0" cy="22436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3FF857-060A-BA4E-A8F3-2515336EB944}"/>
                    </a:ext>
                  </a:extLst>
                </p:cNvPr>
                <p:cNvGrpSpPr/>
                <p:nvPr/>
              </p:nvGrpSpPr>
              <p:grpSpPr>
                <a:xfrm>
                  <a:off x="449755" y="3771255"/>
                  <a:ext cx="6086208" cy="3598300"/>
                  <a:chOff x="435708" y="3257070"/>
                  <a:chExt cx="6086208" cy="359830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8706FEB-FA18-D548-A2D3-7A353CBEC3F2}"/>
                          </a:ext>
                        </a:extLst>
                      </p:cNvPr>
                      <p:cNvSpPr txBox="1"/>
                      <p:nvPr/>
                    </p:nvSpPr>
                    <p:spPr>
                      <a:xfrm>
                        <a:off x="442463" y="4478401"/>
                        <a:ext cx="99187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𝑐</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−1&gt;</m:t>
                                  </m:r>
                                </m:sup>
                              </m:sSup>
                            </m:oMath>
                          </m:oMathPara>
                        </a14:m>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2463" y="4478401"/>
                        <a:ext cx="991875" cy="4001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C5989FB-E3F2-5E43-A157-DFB5CE67E9AA}"/>
                          </a:ext>
                        </a:extLst>
                      </p:cNvPr>
                      <p:cNvSpPr txBox="1"/>
                      <p:nvPr/>
                    </p:nvSpPr>
                    <p:spPr>
                      <a:xfrm>
                        <a:off x="435708" y="5315941"/>
                        <a:ext cx="100970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−1&gt;</m:t>
                                  </m:r>
                                </m:sup>
                              </m:sSup>
                            </m:oMath>
                          </m:oMathPara>
                        </a14:m>
                        <a:endParaRPr lang="en-US" sz="2000" dirty="0"/>
                      </a:p>
                    </p:txBody>
                  </p:sp>
                </mc:Choice>
                <mc:Fallback xmlns="">
                  <p:sp>
                    <p:nvSpPr>
                      <p:cNvPr id="17" name="TextBox 16"/>
                      <p:cNvSpPr txBox="1">
                        <a:spLocks noRot="1" noChangeAspect="1" noMove="1" noResize="1" noEditPoints="1" noAdjustHandles="1" noChangeArrowheads="1" noChangeShapeType="1" noTextEdit="1"/>
                      </p:cNvSpPr>
                      <p:nvPr/>
                    </p:nvSpPr>
                    <p:spPr>
                      <a:xfrm>
                        <a:off x="435708" y="5315941"/>
                        <a:ext cx="1009700" cy="4001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162E34-723F-7E41-A22F-BBE4D7122290}"/>
                          </a:ext>
                        </a:extLst>
                      </p:cNvPr>
                      <p:cNvSpPr txBox="1"/>
                      <p:nvPr/>
                    </p:nvSpPr>
                    <p:spPr>
                      <a:xfrm>
                        <a:off x="5757476" y="4800775"/>
                        <a:ext cx="74661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𝑐</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5757476" y="4800775"/>
                        <a:ext cx="746615" cy="400110"/>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9E476EE-875B-EA4C-BC33-D12B1B4D1FDE}"/>
                          </a:ext>
                        </a:extLst>
                      </p:cNvPr>
                      <p:cNvSpPr txBox="1"/>
                      <p:nvPr/>
                    </p:nvSpPr>
                    <p:spPr>
                      <a:xfrm>
                        <a:off x="1850390" y="6455260"/>
                        <a:ext cx="76578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𝑥</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1850390" y="6455260"/>
                        <a:ext cx="765786" cy="400110"/>
                      </a:xfrm>
                      <a:prstGeom prst="rect">
                        <a:avLst/>
                      </a:prstGeom>
                      <a:blipFill rotWithShape="0">
                        <a:blip r:embed="rId11"/>
                        <a:stretch>
                          <a:fillRect/>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6C51CDC2-D933-F449-BEFA-C8CEC5B889C2}"/>
                      </a:ext>
                    </a:extLst>
                  </p:cNvPr>
                  <p:cNvSpPr/>
                  <p:nvPr/>
                </p:nvSpPr>
                <p:spPr>
                  <a:xfrm>
                    <a:off x="1870184" y="4467961"/>
                    <a:ext cx="3701440" cy="174875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26B9183D-FD15-6D42-BC03-FF959A0673BC}"/>
                      </a:ext>
                    </a:extLst>
                  </p:cNvPr>
                  <p:cNvGrpSpPr/>
                  <p:nvPr/>
                </p:nvGrpSpPr>
                <p:grpSpPr>
                  <a:xfrm>
                    <a:off x="1970837" y="5704750"/>
                    <a:ext cx="821059" cy="246223"/>
                    <a:chOff x="1950544" y="5457730"/>
                    <a:chExt cx="821059" cy="246223"/>
                  </a:xfrm>
                </p:grpSpPr>
                <p:sp>
                  <p:nvSpPr>
                    <p:cNvPr id="74" name="TextBox 73">
                      <a:extLst>
                        <a:ext uri="{FF2B5EF4-FFF2-40B4-BE49-F238E27FC236}">
                          <a16:creationId xmlns:a16="http://schemas.microsoft.com/office/drawing/2014/main" id="{2A8AA493-4C49-CA43-A919-3D88D3D742D4}"/>
                        </a:ext>
                      </a:extLst>
                    </p:cNvPr>
                    <p:cNvSpPr txBox="1"/>
                    <p:nvPr/>
                  </p:nvSpPr>
                  <p:spPr>
                    <a:xfrm>
                      <a:off x="1950544" y="5457732"/>
                      <a:ext cx="821059"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forget gate</a:t>
                      </a:r>
                    </a:p>
                  </p:txBody>
                </p:sp>
                <p:sp>
                  <p:nvSpPr>
                    <p:cNvPr id="75" name="Rectangle 74">
                      <a:extLst>
                        <a:ext uri="{FF2B5EF4-FFF2-40B4-BE49-F238E27FC236}">
                          <a16:creationId xmlns:a16="http://schemas.microsoft.com/office/drawing/2014/main" id="{1FEC6543-1D5E-3942-A688-560A5D122A89}"/>
                        </a:ext>
                      </a:extLst>
                    </p:cNvPr>
                    <p:cNvSpPr/>
                    <p:nvPr/>
                  </p:nvSpPr>
                  <p:spPr>
                    <a:xfrm>
                      <a:off x="2025883" y="5457730"/>
                      <a:ext cx="659949" cy="24622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CD0733F-CA39-294D-9BB5-D3647941826E}"/>
                      </a:ext>
                    </a:extLst>
                  </p:cNvPr>
                  <p:cNvGrpSpPr/>
                  <p:nvPr/>
                </p:nvGrpSpPr>
                <p:grpSpPr>
                  <a:xfrm>
                    <a:off x="2862528" y="5690722"/>
                    <a:ext cx="903011" cy="254935"/>
                    <a:chOff x="2880903" y="5449017"/>
                    <a:chExt cx="903011" cy="254935"/>
                  </a:xfrm>
                </p:grpSpPr>
                <p:sp>
                  <p:nvSpPr>
                    <p:cNvPr id="72" name="TextBox 71">
                      <a:extLst>
                        <a:ext uri="{FF2B5EF4-FFF2-40B4-BE49-F238E27FC236}">
                          <a16:creationId xmlns:a16="http://schemas.microsoft.com/office/drawing/2014/main" id="{291C0F2E-CA1E-6F4E-961C-531A6303B686}"/>
                        </a:ext>
                      </a:extLst>
                    </p:cNvPr>
                    <p:cNvSpPr txBox="1"/>
                    <p:nvPr/>
                  </p:nvSpPr>
                  <p:spPr>
                    <a:xfrm>
                      <a:off x="2880903" y="5457731"/>
                      <a:ext cx="903011" cy="246221"/>
                    </a:xfrm>
                    <a:prstGeom prst="rect">
                      <a:avLst/>
                    </a:prstGeom>
                    <a:noFill/>
                  </p:spPr>
                  <p:txBody>
                    <a:bodyPr wrap="square" rtlCol="0">
                      <a:spAutoFit/>
                    </a:bodyPr>
                    <a:lstStyle/>
                    <a:p>
                      <a:r>
                        <a:rPr lang="en-US" sz="1000" dirty="0">
                          <a:latin typeface="Century Schoolbook" charset="0"/>
                          <a:ea typeface="Century Schoolbook" charset="0"/>
                          <a:cs typeface="Century Schoolbook" charset="0"/>
                        </a:rPr>
                        <a:t>update gate</a:t>
                      </a:r>
                    </a:p>
                  </p:txBody>
                </p:sp>
                <p:sp>
                  <p:nvSpPr>
                    <p:cNvPr id="73" name="Rectangle 72">
                      <a:extLst>
                        <a:ext uri="{FF2B5EF4-FFF2-40B4-BE49-F238E27FC236}">
                          <a16:creationId xmlns:a16="http://schemas.microsoft.com/office/drawing/2014/main" id="{FFDC27CB-3DCF-D44B-B68A-385275E7DA87}"/>
                        </a:ext>
                      </a:extLst>
                    </p:cNvPr>
                    <p:cNvSpPr/>
                    <p:nvPr/>
                  </p:nvSpPr>
                  <p:spPr>
                    <a:xfrm>
                      <a:off x="2947288" y="5449017"/>
                      <a:ext cx="762153" cy="24622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69DFE4B-13DE-F54E-89C2-09883CD360AB}"/>
                      </a:ext>
                    </a:extLst>
                  </p:cNvPr>
                  <p:cNvGrpSpPr/>
                  <p:nvPr/>
                </p:nvGrpSpPr>
                <p:grpSpPr>
                  <a:xfrm>
                    <a:off x="3856984" y="5686366"/>
                    <a:ext cx="461986" cy="254935"/>
                    <a:chOff x="3966259" y="5449016"/>
                    <a:chExt cx="461986" cy="254935"/>
                  </a:xfrm>
                </p:grpSpPr>
                <p:sp>
                  <p:nvSpPr>
                    <p:cNvPr id="70" name="TextBox 69">
                      <a:extLst>
                        <a:ext uri="{FF2B5EF4-FFF2-40B4-BE49-F238E27FC236}">
                          <a16:creationId xmlns:a16="http://schemas.microsoft.com/office/drawing/2014/main" id="{1F59A6C2-C521-C34F-AF33-A71D997AA9F6}"/>
                        </a:ext>
                      </a:extLst>
                    </p:cNvPr>
                    <p:cNvSpPr txBox="1"/>
                    <p:nvPr/>
                  </p:nvSpPr>
                  <p:spPr>
                    <a:xfrm>
                      <a:off x="3966259" y="5457730"/>
                      <a:ext cx="46198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tanh</a:t>
                      </a:r>
                    </a:p>
                  </p:txBody>
                </p:sp>
                <p:sp>
                  <p:nvSpPr>
                    <p:cNvPr id="71" name="Rectangle 70">
                      <a:extLst>
                        <a:ext uri="{FF2B5EF4-FFF2-40B4-BE49-F238E27FC236}">
                          <a16:creationId xmlns:a16="http://schemas.microsoft.com/office/drawing/2014/main" id="{2F8CF02A-B3F8-0247-8819-A5BA3AD92FDB}"/>
                        </a:ext>
                      </a:extLst>
                    </p:cNvPr>
                    <p:cNvSpPr/>
                    <p:nvPr/>
                  </p:nvSpPr>
                  <p:spPr>
                    <a:xfrm>
                      <a:off x="3995490" y="5449016"/>
                      <a:ext cx="420827" cy="24622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56C447ED-2632-D14C-971B-6509C11ABB26}"/>
                      </a:ext>
                    </a:extLst>
                  </p:cNvPr>
                  <p:cNvGrpSpPr/>
                  <p:nvPr/>
                </p:nvGrpSpPr>
                <p:grpSpPr>
                  <a:xfrm>
                    <a:off x="4407198" y="5704750"/>
                    <a:ext cx="867545" cy="256708"/>
                    <a:chOff x="4648531" y="5457730"/>
                    <a:chExt cx="867545" cy="256708"/>
                  </a:xfrm>
                </p:grpSpPr>
                <p:sp>
                  <p:nvSpPr>
                    <p:cNvPr id="68" name="TextBox 67">
                      <a:extLst>
                        <a:ext uri="{FF2B5EF4-FFF2-40B4-BE49-F238E27FC236}">
                          <a16:creationId xmlns:a16="http://schemas.microsoft.com/office/drawing/2014/main" id="{60725441-1288-FF47-BF3E-73E91EDA5722}"/>
                        </a:ext>
                      </a:extLst>
                    </p:cNvPr>
                    <p:cNvSpPr txBox="1"/>
                    <p:nvPr/>
                  </p:nvSpPr>
                  <p:spPr>
                    <a:xfrm>
                      <a:off x="4648531" y="5468217"/>
                      <a:ext cx="867545"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output gate</a:t>
                      </a:r>
                    </a:p>
                  </p:txBody>
                </p:sp>
                <p:sp>
                  <p:nvSpPr>
                    <p:cNvPr id="69" name="Rectangle 68">
                      <a:extLst>
                        <a:ext uri="{FF2B5EF4-FFF2-40B4-BE49-F238E27FC236}">
                          <a16:creationId xmlns:a16="http://schemas.microsoft.com/office/drawing/2014/main" id="{FF2046D9-514A-E844-83AD-005C8BB72F99}"/>
                        </a:ext>
                      </a:extLst>
                    </p:cNvPr>
                    <p:cNvSpPr/>
                    <p:nvPr/>
                  </p:nvSpPr>
                  <p:spPr>
                    <a:xfrm>
                      <a:off x="4714760" y="5457730"/>
                      <a:ext cx="790950" cy="254858"/>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5A0F8002-AD33-9141-80CF-1DEAD8D55596}"/>
                          </a:ext>
                        </a:extLst>
                      </p:cNvPr>
                      <p:cNvSpPr/>
                      <p:nvPr/>
                    </p:nvSpPr>
                    <p:spPr>
                      <a:xfrm>
                        <a:off x="3110805" y="4507644"/>
                        <a:ext cx="36060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ea typeface="Cambria Math" charset="0"/>
                                  <a:cs typeface="Cambria Math" charset="0"/>
                                </a:rPr>
                                <m:t>⨁</m:t>
                              </m:r>
                            </m:oMath>
                          </m:oMathPara>
                        </a14:m>
                        <a:endParaRPr lang="en-US" dirty="0"/>
                      </a:p>
                    </p:txBody>
                  </p:sp>
                </mc:Choice>
                <mc:Fallback xmlns="">
                  <p:sp>
                    <p:nvSpPr>
                      <p:cNvPr id="30" name="Rectangle 29"/>
                      <p:cNvSpPr>
                        <a:spLocks noRot="1" noChangeAspect="1" noMove="1" noResize="1" noEditPoints="1" noAdjustHandles="1" noChangeArrowheads="1" noChangeShapeType="1" noTextEdit="1"/>
                      </p:cNvSpPr>
                      <p:nvPr/>
                    </p:nvSpPr>
                    <p:spPr>
                      <a:xfrm>
                        <a:off x="3110805" y="4507644"/>
                        <a:ext cx="360609" cy="369332"/>
                      </a:xfrm>
                      <a:prstGeom prst="rect">
                        <a:avLst/>
                      </a:prstGeom>
                      <a:blipFill rotWithShape="0">
                        <a:blip r:embed="rId14"/>
                        <a:stretch>
                          <a:fillRect r="-6780"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A8B5E86-33ED-C645-B328-80A4F7633FC8}"/>
                          </a:ext>
                        </a:extLst>
                      </p:cNvPr>
                      <p:cNvSpPr txBox="1"/>
                      <p:nvPr/>
                    </p:nvSpPr>
                    <p:spPr>
                      <a:xfrm>
                        <a:off x="3712348" y="4469528"/>
                        <a:ext cx="5779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𝑐</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32" name="TextBox 31"/>
                      <p:cNvSpPr txBox="1">
                        <a:spLocks noRot="1" noChangeAspect="1" noMove="1" noResize="1" noEditPoints="1" noAdjustHandles="1" noChangeArrowheads="1" noChangeShapeType="1" noTextEdit="1"/>
                      </p:cNvSpPr>
                      <p:nvPr/>
                    </p:nvSpPr>
                    <p:spPr>
                      <a:xfrm>
                        <a:off x="3712348" y="4469528"/>
                        <a:ext cx="577915" cy="307777"/>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B7CA64-C45B-3246-9FC1-9FF7726C530F}"/>
                          </a:ext>
                        </a:extLst>
                      </p:cNvPr>
                      <p:cNvSpPr txBox="1"/>
                      <p:nvPr/>
                    </p:nvSpPr>
                    <p:spPr>
                      <a:xfrm>
                        <a:off x="4504817" y="4094393"/>
                        <a:ext cx="7644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504817" y="4094393"/>
                        <a:ext cx="764440" cy="400110"/>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AFB65DC-823C-7049-B951-9C0D92F92B90}"/>
                          </a:ext>
                        </a:extLst>
                      </p:cNvPr>
                      <p:cNvSpPr txBox="1"/>
                      <p:nvPr/>
                    </p:nvSpPr>
                    <p:spPr>
                      <a:xfrm>
                        <a:off x="5757476" y="5527241"/>
                        <a:ext cx="764440"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𝑎</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36" name="TextBox 35"/>
                      <p:cNvSpPr txBox="1">
                        <a:spLocks noRot="1" noChangeAspect="1" noMove="1" noResize="1" noEditPoints="1" noAdjustHandles="1" noChangeArrowheads="1" noChangeShapeType="1" noTextEdit="1"/>
                      </p:cNvSpPr>
                      <p:nvPr/>
                    </p:nvSpPr>
                    <p:spPr>
                      <a:xfrm>
                        <a:off x="5757476" y="5527241"/>
                        <a:ext cx="764440" cy="400110"/>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C94CC54-2FC4-5944-864A-B4F55222F185}"/>
                          </a:ext>
                        </a:extLst>
                      </p:cNvPr>
                      <p:cNvSpPr txBox="1"/>
                      <p:nvPr/>
                    </p:nvSpPr>
                    <p:spPr>
                      <a:xfrm>
                        <a:off x="4864914" y="5190230"/>
                        <a:ext cx="5895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𝑎</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4864914" y="5190230"/>
                        <a:ext cx="589520" cy="307777"/>
                      </a:xfrm>
                      <a:prstGeom prst="rect">
                        <a:avLst/>
                      </a:prstGeom>
                      <a:blipFill rotWithShape="0">
                        <a:blip r:embed="rId20"/>
                        <a:stretch>
                          <a:fillRect/>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D2B6C0B9-979D-5149-956C-F46FDD97E720}"/>
                      </a:ext>
                    </a:extLst>
                  </p:cNvPr>
                  <p:cNvGrpSpPr/>
                  <p:nvPr/>
                </p:nvGrpSpPr>
                <p:grpSpPr>
                  <a:xfrm>
                    <a:off x="4615592" y="4940653"/>
                    <a:ext cx="461986" cy="254935"/>
                    <a:chOff x="3966259" y="5449016"/>
                    <a:chExt cx="461986" cy="254935"/>
                  </a:xfrm>
                </p:grpSpPr>
                <p:sp>
                  <p:nvSpPr>
                    <p:cNvPr id="66" name="TextBox 65">
                      <a:extLst>
                        <a:ext uri="{FF2B5EF4-FFF2-40B4-BE49-F238E27FC236}">
                          <a16:creationId xmlns:a16="http://schemas.microsoft.com/office/drawing/2014/main" id="{BD712C40-9ACC-6248-9157-66BCAB7E98C9}"/>
                        </a:ext>
                      </a:extLst>
                    </p:cNvPr>
                    <p:cNvSpPr txBox="1"/>
                    <p:nvPr/>
                  </p:nvSpPr>
                  <p:spPr>
                    <a:xfrm>
                      <a:off x="3966259" y="5457730"/>
                      <a:ext cx="46198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tanh</a:t>
                      </a:r>
                    </a:p>
                  </p:txBody>
                </p:sp>
                <p:sp>
                  <p:nvSpPr>
                    <p:cNvPr id="67" name="Rectangle 66">
                      <a:extLst>
                        <a:ext uri="{FF2B5EF4-FFF2-40B4-BE49-F238E27FC236}">
                          <a16:creationId xmlns:a16="http://schemas.microsoft.com/office/drawing/2014/main" id="{064B4C26-5B00-824F-B364-9F03A7EC8BE6}"/>
                        </a:ext>
                      </a:extLst>
                    </p:cNvPr>
                    <p:cNvSpPr/>
                    <p:nvPr/>
                  </p:nvSpPr>
                  <p:spPr>
                    <a:xfrm>
                      <a:off x="4007418" y="5449016"/>
                      <a:ext cx="420827" cy="24622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6A66EDC8-6EEE-1742-A1E0-7DE7C96CD940}"/>
                      </a:ext>
                    </a:extLst>
                  </p:cNvPr>
                  <p:cNvGrpSpPr/>
                  <p:nvPr/>
                </p:nvGrpSpPr>
                <p:grpSpPr>
                  <a:xfrm>
                    <a:off x="4961049" y="3771255"/>
                    <a:ext cx="654346" cy="261603"/>
                    <a:chOff x="2217307" y="5457730"/>
                    <a:chExt cx="673348" cy="261603"/>
                  </a:xfrm>
                </p:grpSpPr>
                <p:sp>
                  <p:nvSpPr>
                    <p:cNvPr id="64" name="TextBox 63">
                      <a:extLst>
                        <a:ext uri="{FF2B5EF4-FFF2-40B4-BE49-F238E27FC236}">
                          <a16:creationId xmlns:a16="http://schemas.microsoft.com/office/drawing/2014/main" id="{F2435FB6-EA07-FE45-8843-62D434CB45C5}"/>
                        </a:ext>
                      </a:extLst>
                    </p:cNvPr>
                    <p:cNvSpPr txBox="1"/>
                    <p:nvPr/>
                  </p:nvSpPr>
                  <p:spPr>
                    <a:xfrm>
                      <a:off x="2217307" y="5465420"/>
                      <a:ext cx="673348"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softmax</a:t>
                      </a:r>
                    </a:p>
                  </p:txBody>
                </p:sp>
                <p:sp>
                  <p:nvSpPr>
                    <p:cNvPr id="65" name="Rectangle 64">
                      <a:extLst>
                        <a:ext uri="{FF2B5EF4-FFF2-40B4-BE49-F238E27FC236}">
                          <a16:creationId xmlns:a16="http://schemas.microsoft.com/office/drawing/2014/main" id="{FEDC1FC3-6B6E-2B4E-A454-34BB49D469D4}"/>
                        </a:ext>
                      </a:extLst>
                    </p:cNvPr>
                    <p:cNvSpPr/>
                    <p:nvPr/>
                  </p:nvSpPr>
                  <p:spPr>
                    <a:xfrm>
                      <a:off x="2244262" y="5457730"/>
                      <a:ext cx="593350" cy="261603"/>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Arrow Connector 38">
                    <a:extLst>
                      <a:ext uri="{FF2B5EF4-FFF2-40B4-BE49-F238E27FC236}">
                        <a16:creationId xmlns:a16="http://schemas.microsoft.com/office/drawing/2014/main" id="{AD84CF6F-BA00-0B43-976A-966FD80482D7}"/>
                      </a:ext>
                    </a:extLst>
                  </p:cNvPr>
                  <p:cNvCxnSpPr>
                    <a:stCxn id="18" idx="3"/>
                  </p:cNvCxnSpPr>
                  <p:nvPr/>
                </p:nvCxnSpPr>
                <p:spPr>
                  <a:xfrm>
                    <a:off x="1434338" y="4678456"/>
                    <a:ext cx="82187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9DEAF43-9A42-F34D-9F5B-46C03D8D5CC0}"/>
                      </a:ext>
                    </a:extLst>
                  </p:cNvPr>
                  <p:cNvCxnSpPr/>
                  <p:nvPr/>
                </p:nvCxnSpPr>
                <p:spPr>
                  <a:xfrm>
                    <a:off x="2509482" y="4692344"/>
                    <a:ext cx="67806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A5F687-D17A-A14D-9B56-134337BFEF94}"/>
                      </a:ext>
                    </a:extLst>
                  </p:cNvPr>
                  <p:cNvCxnSpPr/>
                  <p:nvPr/>
                </p:nvCxnSpPr>
                <p:spPr>
                  <a:xfrm>
                    <a:off x="3406878" y="4699851"/>
                    <a:ext cx="2517909" cy="1079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C564062-952E-0448-BDB7-DCF430A3E855}"/>
                      </a:ext>
                    </a:extLst>
                  </p:cNvPr>
                  <p:cNvCxnSpPr/>
                  <p:nvPr/>
                </p:nvCxnSpPr>
                <p:spPr>
                  <a:xfrm>
                    <a:off x="4844198" y="4717473"/>
                    <a:ext cx="2387" cy="21282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0BF1142-44B1-654E-885E-FF529957C1A4}"/>
                      </a:ext>
                    </a:extLst>
                  </p:cNvPr>
                  <p:cNvCxnSpPr/>
                  <p:nvPr/>
                </p:nvCxnSpPr>
                <p:spPr>
                  <a:xfrm flipV="1">
                    <a:off x="4858132" y="5527398"/>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D0E410-F325-3B44-AB6A-B7FABE366183}"/>
                      </a:ext>
                    </a:extLst>
                  </p:cNvPr>
                  <p:cNvCxnSpPr/>
                  <p:nvPr/>
                </p:nvCxnSpPr>
                <p:spPr>
                  <a:xfrm flipH="1">
                    <a:off x="4846566" y="5192717"/>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6A6397B7-736A-844A-95E7-1C7D548067CD}"/>
                      </a:ext>
                    </a:extLst>
                  </p:cNvPr>
                  <p:cNvCxnSpPr/>
                  <p:nvPr/>
                </p:nvCxnSpPr>
                <p:spPr>
                  <a:xfrm>
                    <a:off x="1428209" y="5443587"/>
                    <a:ext cx="3429923" cy="688373"/>
                  </a:xfrm>
                  <a:prstGeom prst="bentConnector3">
                    <a:avLst>
                      <a:gd name="adj1" fmla="val 8900"/>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4E452F2-15AD-D749-A947-908CEF2ADF22}"/>
                      </a:ext>
                    </a:extLst>
                  </p:cNvPr>
                  <p:cNvCxnSpPr/>
                  <p:nvPr/>
                </p:nvCxnSpPr>
                <p:spPr>
                  <a:xfrm flipV="1">
                    <a:off x="4844198" y="5949080"/>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1CF297B-2ACC-AB48-BDD6-50082E1EC6BC}"/>
                      </a:ext>
                    </a:extLst>
                  </p:cNvPr>
                  <p:cNvCxnSpPr/>
                  <p:nvPr/>
                </p:nvCxnSpPr>
                <p:spPr>
                  <a:xfrm flipV="1">
                    <a:off x="4087977"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10AAF9FB-4565-AC43-9A08-61D3DA887853}"/>
                      </a:ext>
                    </a:extLst>
                  </p:cNvPr>
                  <p:cNvCxnSpPr/>
                  <p:nvPr/>
                </p:nvCxnSpPr>
                <p:spPr>
                  <a:xfrm flipV="1">
                    <a:off x="3328250"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44CFC13-075D-1645-BE4F-EC95896B143C}"/>
                      </a:ext>
                    </a:extLst>
                  </p:cNvPr>
                  <p:cNvCxnSpPr/>
                  <p:nvPr/>
                </p:nvCxnSpPr>
                <p:spPr>
                  <a:xfrm flipV="1">
                    <a:off x="2409197" y="5941301"/>
                    <a:ext cx="0" cy="18288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1EAD575-18E2-F24A-869A-B4003CFC6AEA}"/>
                      </a:ext>
                    </a:extLst>
                  </p:cNvPr>
                  <p:cNvCxnSpPr>
                    <a:stCxn id="22" idx="0"/>
                  </p:cNvCxnSpPr>
                  <p:nvPr/>
                </p:nvCxnSpPr>
                <p:spPr>
                  <a:xfrm flipV="1">
                    <a:off x="2381367" y="4830844"/>
                    <a:ext cx="1480" cy="873908"/>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73EB72-9BB7-5540-87D1-80EAEDC71B1E}"/>
                      </a:ext>
                    </a:extLst>
                  </p:cNvPr>
                  <p:cNvCxnSpPr/>
                  <p:nvPr/>
                </p:nvCxnSpPr>
                <p:spPr>
                  <a:xfrm flipH="1" flipV="1">
                    <a:off x="3309217" y="5249663"/>
                    <a:ext cx="0" cy="420624"/>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84E3D35-1EBD-C449-9763-B2BB6663390A}"/>
                      </a:ext>
                    </a:extLst>
                  </p:cNvPr>
                  <p:cNvGrpSpPr/>
                  <p:nvPr/>
                </p:nvGrpSpPr>
                <p:grpSpPr>
                  <a:xfrm>
                    <a:off x="3440821" y="5140021"/>
                    <a:ext cx="645709" cy="534186"/>
                    <a:chOff x="3474412" y="5159044"/>
                    <a:chExt cx="622643" cy="527322"/>
                  </a:xfrm>
                </p:grpSpPr>
                <p:cxnSp>
                  <p:nvCxnSpPr>
                    <p:cNvPr id="62" name="Straight Arrow Connector 61">
                      <a:extLst>
                        <a:ext uri="{FF2B5EF4-FFF2-40B4-BE49-F238E27FC236}">
                          <a16:creationId xmlns:a16="http://schemas.microsoft.com/office/drawing/2014/main" id="{384E7C43-21DE-CC44-B8B5-CF62F9CFC017}"/>
                        </a:ext>
                      </a:extLst>
                    </p:cNvPr>
                    <p:cNvCxnSpPr/>
                    <p:nvPr/>
                  </p:nvCxnSpPr>
                  <p:spPr>
                    <a:xfrm flipH="1">
                      <a:off x="3474412" y="5162662"/>
                      <a:ext cx="607108"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D078D59E-6409-E24A-AE82-A6B1922128FF}"/>
                        </a:ext>
                      </a:extLst>
                    </p:cNvPr>
                    <p:cNvCxnSpPr>
                      <a:stCxn id="29" idx="0"/>
                    </p:cNvCxnSpPr>
                    <p:nvPr/>
                  </p:nvCxnSpPr>
                  <p:spPr>
                    <a:xfrm rot="16200000" flipV="1">
                      <a:off x="3762272" y="5351583"/>
                      <a:ext cx="527322" cy="142244"/>
                    </a:xfrm>
                    <a:prstGeom prst="bentConnector3">
                      <a:avLst>
                        <a:gd name="adj1" fmla="val 99131"/>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BA36DB3-4290-ED43-B778-C04D52ED1F18}"/>
                          </a:ext>
                        </a:extLst>
                      </p:cNvPr>
                      <p:cNvSpPr txBox="1"/>
                      <p:nvPr/>
                    </p:nvSpPr>
                    <p:spPr>
                      <a:xfrm>
                        <a:off x="3604452" y="5364560"/>
                        <a:ext cx="57791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acc>
                                    <m:accPr>
                                      <m:chr m:val="̃"/>
                                      <m:ctrlPr>
                                        <a:rPr lang="en-US" sz="1400" b="0" i="1" smtClean="0">
                                          <a:latin typeface="Cambria Math" panose="02040503050406030204" pitchFamily="18" charset="0"/>
                                        </a:rPr>
                                      </m:ctrlPr>
                                    </m:accPr>
                                    <m:e>
                                      <m:r>
                                        <a:rPr lang="en-US" sz="1400" b="0" i="1" smtClean="0">
                                          <a:latin typeface="Cambria Math" charset="0"/>
                                        </a:rPr>
                                        <m:t>𝑐</m:t>
                                      </m:r>
                                    </m:e>
                                  </m:acc>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98" name="TextBox 97"/>
                      <p:cNvSpPr txBox="1">
                        <a:spLocks noRot="1" noChangeAspect="1" noMove="1" noResize="1" noEditPoints="1" noAdjustHandles="1" noChangeArrowheads="1" noChangeShapeType="1" noTextEdit="1"/>
                      </p:cNvSpPr>
                      <p:nvPr/>
                    </p:nvSpPr>
                    <p:spPr>
                      <a:xfrm>
                        <a:off x="3604452" y="5364560"/>
                        <a:ext cx="577915" cy="307777"/>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BD9B482-6A03-C246-A64A-EDC80BCD21AA}"/>
                          </a:ext>
                        </a:extLst>
                      </p:cNvPr>
                      <p:cNvSpPr txBox="1"/>
                      <p:nvPr/>
                    </p:nvSpPr>
                    <p:spPr>
                      <a:xfrm>
                        <a:off x="4249676" y="5362107"/>
                        <a:ext cx="58766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𝑜</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99" name="TextBox 98"/>
                      <p:cNvSpPr txBox="1">
                        <a:spLocks noRot="1" noChangeAspect="1" noMove="1" noResize="1" noEditPoints="1" noAdjustHandles="1" noChangeArrowheads="1" noChangeShapeType="1" noTextEdit="1"/>
                      </p:cNvSpPr>
                      <p:nvPr/>
                    </p:nvSpPr>
                    <p:spPr>
                      <a:xfrm>
                        <a:off x="4249676" y="5362107"/>
                        <a:ext cx="587660" cy="307777"/>
                      </a:xfrm>
                      <a:prstGeom prst="rect">
                        <a:avLst/>
                      </a:prstGeom>
                      <a:blipFill rotWithShape="0">
                        <a:blip r:embed="rId22"/>
                        <a:stretch>
                          <a:fillRect/>
                        </a:stretch>
                      </a:blipFill>
                    </p:spPr>
                    <p:txBody>
                      <a:bodyPr/>
                      <a:lstStyle/>
                      <a:p>
                        <a:r>
                          <a:rPr lang="en-US">
                            <a:noFill/>
                          </a:rPr>
                          <a:t> </a:t>
                        </a:r>
                      </a:p>
                    </p:txBody>
                  </p:sp>
                </mc:Fallback>
              </mc:AlternateContent>
              <p:cxnSp>
                <p:nvCxnSpPr>
                  <p:cNvPr id="55" name="Straight Arrow Connector 54">
                    <a:extLst>
                      <a:ext uri="{FF2B5EF4-FFF2-40B4-BE49-F238E27FC236}">
                        <a16:creationId xmlns:a16="http://schemas.microsoft.com/office/drawing/2014/main" id="{86B2FBA2-48E2-4540-B6EC-52E2911EF0D2}"/>
                      </a:ext>
                    </a:extLst>
                  </p:cNvPr>
                  <p:cNvCxnSpPr/>
                  <p:nvPr/>
                </p:nvCxnSpPr>
                <p:spPr>
                  <a:xfrm flipV="1">
                    <a:off x="3303273" y="4777221"/>
                    <a:ext cx="0" cy="27432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95B4062-50EE-3042-B5A7-0992D65D6B7C}"/>
                      </a:ext>
                    </a:extLst>
                  </p:cNvPr>
                  <p:cNvCxnSpPr/>
                  <p:nvPr/>
                </p:nvCxnSpPr>
                <p:spPr>
                  <a:xfrm>
                    <a:off x="4954518" y="5448858"/>
                    <a:ext cx="1054174"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60856A9-CCF7-4840-B48E-9AAAC155D0A1}"/>
                          </a:ext>
                        </a:extLst>
                      </p:cNvPr>
                      <p:cNvSpPr txBox="1"/>
                      <p:nvPr/>
                    </p:nvSpPr>
                    <p:spPr>
                      <a:xfrm>
                        <a:off x="1933432" y="5364560"/>
                        <a:ext cx="59612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𝑓</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108" name="TextBox 107"/>
                      <p:cNvSpPr txBox="1">
                        <a:spLocks noRot="1" noChangeAspect="1" noMove="1" noResize="1" noEditPoints="1" noAdjustHandles="1" noChangeArrowheads="1" noChangeShapeType="1" noTextEdit="1"/>
                      </p:cNvSpPr>
                      <p:nvPr/>
                    </p:nvSpPr>
                    <p:spPr>
                      <a:xfrm>
                        <a:off x="1933432" y="5364560"/>
                        <a:ext cx="596124" cy="307777"/>
                      </a:xfrm>
                      <a:prstGeom prst="rect">
                        <a:avLst/>
                      </a:prstGeom>
                      <a:blipFill rotWithShape="0">
                        <a:blip r:embed="rId23"/>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69BDD51-6BCF-8548-A757-52EE0B674934}"/>
                          </a:ext>
                        </a:extLst>
                      </p:cNvPr>
                      <p:cNvSpPr txBox="1"/>
                      <p:nvPr/>
                    </p:nvSpPr>
                    <p:spPr>
                      <a:xfrm>
                        <a:off x="2793442" y="5364560"/>
                        <a:ext cx="55111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charset="0"/>
                                    </a:rPr>
                                    <m:t>𝑖</m:t>
                                  </m:r>
                                </m:e>
                                <m:sup>
                                  <m:r>
                                    <a:rPr lang="en-US" sz="1400" b="0" i="1" smtClean="0">
                                      <a:latin typeface="Cambria Math" charset="0"/>
                                    </a:rPr>
                                    <m:t>&lt;</m:t>
                                  </m:r>
                                  <m:r>
                                    <a:rPr lang="en-US" sz="1400" b="0" i="1" smtClean="0">
                                      <a:latin typeface="Cambria Math" charset="0"/>
                                    </a:rPr>
                                    <m:t>𝑡</m:t>
                                  </m:r>
                                  <m:r>
                                    <a:rPr lang="en-US" sz="1400" b="0" i="1" smtClean="0">
                                      <a:latin typeface="Cambria Math" charset="0"/>
                                    </a:rPr>
                                    <m:t>&gt;</m:t>
                                  </m:r>
                                </m:sup>
                              </m:sSup>
                            </m:oMath>
                          </m:oMathPara>
                        </a14:m>
                        <a:endParaRPr lang="en-US" sz="1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2793442" y="5364560"/>
                        <a:ext cx="551113" cy="307777"/>
                      </a:xfrm>
                      <a:prstGeom prst="rect">
                        <a:avLst/>
                      </a:prstGeom>
                      <a:blipFill rotWithShape="0">
                        <a:blip r:embed="rId24"/>
                        <a:stretch>
                          <a:fillRect/>
                        </a:stretch>
                      </a:blipFill>
                    </p:spPr>
                    <p:txBody>
                      <a:bodyPr/>
                      <a:lstStyle/>
                      <a:p>
                        <a:r>
                          <a:rPr lang="en-US">
                            <a:noFill/>
                          </a:rPr>
                          <a:t> </a:t>
                        </a:r>
                      </a:p>
                    </p:txBody>
                  </p:sp>
                </mc:Fallback>
              </mc:AlternateContent>
              <p:cxnSp>
                <p:nvCxnSpPr>
                  <p:cNvPr id="59" name="Straight Arrow Connector 58">
                    <a:extLst>
                      <a:ext uri="{FF2B5EF4-FFF2-40B4-BE49-F238E27FC236}">
                        <a16:creationId xmlns:a16="http://schemas.microsoft.com/office/drawing/2014/main" id="{573970AC-8CFE-EB48-A683-3D71DD0A704E}"/>
                      </a:ext>
                    </a:extLst>
                  </p:cNvPr>
                  <p:cNvCxnSpPr/>
                  <p:nvPr/>
                </p:nvCxnSpPr>
                <p:spPr>
                  <a:xfrm flipH="1" flipV="1">
                    <a:off x="5299317" y="4111097"/>
                    <a:ext cx="0" cy="1332249"/>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401FF71-C8F8-A440-A715-5C685A56B35C}"/>
                          </a:ext>
                        </a:extLst>
                      </p:cNvPr>
                      <p:cNvSpPr txBox="1"/>
                      <p:nvPr/>
                    </p:nvSpPr>
                    <p:spPr>
                      <a:xfrm>
                        <a:off x="4986098" y="3257070"/>
                        <a:ext cx="77226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𝑦</m:t>
                                  </m:r>
                                </m:e>
                                <m:sup>
                                  <m:r>
                                    <a:rPr lang="en-US" sz="2000" b="0" i="1" smtClean="0">
                                      <a:latin typeface="Cambria Math" charset="0"/>
                                    </a:rPr>
                                    <m:t>&lt;</m:t>
                                  </m:r>
                                  <m:r>
                                    <a:rPr lang="en-US" sz="2000" b="0" i="1" smtClean="0">
                                      <a:latin typeface="Cambria Math" charset="0"/>
                                    </a:rPr>
                                    <m:t>𝑡</m:t>
                                  </m:r>
                                  <m:r>
                                    <a:rPr lang="en-US" sz="2000" b="0" i="1" smtClean="0">
                                      <a:latin typeface="Cambria Math" charset="0"/>
                                    </a:rPr>
                                    <m:t>&gt;</m:t>
                                  </m:r>
                                </m:sup>
                              </m:sSup>
                            </m:oMath>
                          </m:oMathPara>
                        </a14:m>
                        <a:endParaRPr lang="en-US" sz="20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986098" y="3257070"/>
                        <a:ext cx="772263" cy="400110"/>
                      </a:xfrm>
                      <a:prstGeom prst="rect">
                        <a:avLst/>
                      </a:prstGeom>
                      <a:blipFill rotWithShape="0">
                        <a:blip r:embed="rId25"/>
                        <a:stretch>
                          <a:fillRect b="-7692"/>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B2400613-31FF-974F-B91F-4BA97671F2FD}"/>
                      </a:ext>
                    </a:extLst>
                  </p:cNvPr>
                  <p:cNvCxnSpPr/>
                  <p:nvPr/>
                </p:nvCxnSpPr>
                <p:spPr>
                  <a:xfrm>
                    <a:off x="2122714" y="6131960"/>
                    <a:ext cx="0" cy="31427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83511B50-BF55-1A43-8C45-91268C50D3B9}"/>
                  </a:ext>
                </a:extLst>
              </p:cNvPr>
              <p:cNvGrpSpPr/>
              <p:nvPr/>
            </p:nvGrpSpPr>
            <p:grpSpPr>
              <a:xfrm>
                <a:off x="10771706" y="1699122"/>
                <a:ext cx="302835" cy="685108"/>
                <a:chOff x="10771706" y="1699122"/>
                <a:chExt cx="302835" cy="685108"/>
              </a:xfrm>
            </p:grpSpPr>
            <p:sp>
              <p:nvSpPr>
                <p:cNvPr id="17" name="TextBox 16">
                  <a:extLst>
                    <a:ext uri="{FF2B5EF4-FFF2-40B4-BE49-F238E27FC236}">
                      <a16:creationId xmlns:a16="http://schemas.microsoft.com/office/drawing/2014/main" id="{3E6ED53A-23E0-F44F-BE6C-14A9A69DFB5E}"/>
                    </a:ext>
                  </a:extLst>
                </p:cNvPr>
                <p:cNvSpPr txBox="1"/>
                <p:nvPr/>
              </p:nvSpPr>
              <p:spPr>
                <a:xfrm>
                  <a:off x="10779267" y="1699122"/>
                  <a:ext cx="295274" cy="523220"/>
                </a:xfrm>
                <a:prstGeom prst="rect">
                  <a:avLst/>
                </a:prstGeom>
                <a:noFill/>
              </p:spPr>
              <p:txBody>
                <a:bodyPr wrap="none" rtlCol="0">
                  <a:spAutoFit/>
                </a:bodyPr>
                <a:lstStyle/>
                <a:p>
                  <a:r>
                    <a:rPr lang="en-US" sz="2800" dirty="0">
                      <a:solidFill>
                        <a:schemeClr val="bg1"/>
                      </a:solidFill>
                    </a:rPr>
                    <a:t>-</a:t>
                  </a:r>
                </a:p>
              </p:txBody>
            </p:sp>
            <p:sp>
              <p:nvSpPr>
                <p:cNvPr id="18" name="TextBox 17">
                  <a:extLst>
                    <a:ext uri="{FF2B5EF4-FFF2-40B4-BE49-F238E27FC236}">
                      <a16:creationId xmlns:a16="http://schemas.microsoft.com/office/drawing/2014/main" id="{2AA30B23-D691-B64E-9F09-DCD971D377C9}"/>
                    </a:ext>
                  </a:extLst>
                </p:cNvPr>
                <p:cNvSpPr txBox="1"/>
                <p:nvPr/>
              </p:nvSpPr>
              <p:spPr>
                <a:xfrm>
                  <a:off x="10779267" y="1749306"/>
                  <a:ext cx="295274" cy="523220"/>
                </a:xfrm>
                <a:prstGeom prst="rect">
                  <a:avLst/>
                </a:prstGeom>
                <a:noFill/>
              </p:spPr>
              <p:txBody>
                <a:bodyPr wrap="none" rtlCol="0">
                  <a:spAutoFit/>
                </a:bodyPr>
                <a:lstStyle/>
                <a:p>
                  <a:r>
                    <a:rPr lang="en-US" sz="2800" dirty="0">
                      <a:solidFill>
                        <a:schemeClr val="bg1"/>
                      </a:solidFill>
                    </a:rPr>
                    <a:t>-</a:t>
                  </a:r>
                </a:p>
              </p:txBody>
            </p:sp>
            <p:sp>
              <p:nvSpPr>
                <p:cNvPr id="19" name="TextBox 18">
                  <a:extLst>
                    <a:ext uri="{FF2B5EF4-FFF2-40B4-BE49-F238E27FC236}">
                      <a16:creationId xmlns:a16="http://schemas.microsoft.com/office/drawing/2014/main" id="{F58E79E3-24DB-7845-836F-02604DB06708}"/>
                    </a:ext>
                  </a:extLst>
                </p:cNvPr>
                <p:cNvSpPr txBox="1"/>
                <p:nvPr/>
              </p:nvSpPr>
              <p:spPr>
                <a:xfrm>
                  <a:off x="10771706" y="1813020"/>
                  <a:ext cx="295274" cy="523220"/>
                </a:xfrm>
                <a:prstGeom prst="rect">
                  <a:avLst/>
                </a:prstGeom>
                <a:noFill/>
              </p:spPr>
              <p:txBody>
                <a:bodyPr wrap="none" rtlCol="0">
                  <a:spAutoFit/>
                </a:bodyPr>
                <a:lstStyle/>
                <a:p>
                  <a:r>
                    <a:rPr lang="en-US" sz="2800" dirty="0">
                      <a:solidFill>
                        <a:schemeClr val="bg1"/>
                      </a:solidFill>
                    </a:rPr>
                    <a:t>-</a:t>
                  </a:r>
                </a:p>
              </p:txBody>
            </p:sp>
            <p:sp>
              <p:nvSpPr>
                <p:cNvPr id="20" name="TextBox 19">
                  <a:extLst>
                    <a:ext uri="{FF2B5EF4-FFF2-40B4-BE49-F238E27FC236}">
                      <a16:creationId xmlns:a16="http://schemas.microsoft.com/office/drawing/2014/main" id="{87A6EBDA-5386-A34C-8D13-9F374A185223}"/>
                    </a:ext>
                  </a:extLst>
                </p:cNvPr>
                <p:cNvSpPr txBox="1"/>
                <p:nvPr/>
              </p:nvSpPr>
              <p:spPr>
                <a:xfrm>
                  <a:off x="10775487" y="1861010"/>
                  <a:ext cx="295274" cy="523220"/>
                </a:xfrm>
                <a:prstGeom prst="rect">
                  <a:avLst/>
                </a:prstGeom>
                <a:noFill/>
              </p:spPr>
              <p:txBody>
                <a:bodyPr wrap="none" rtlCol="0">
                  <a:spAutoFit/>
                </a:bodyPr>
                <a:lstStyle/>
                <a:p>
                  <a:r>
                    <a:rPr lang="en-US" sz="2800" dirty="0">
                      <a:solidFill>
                        <a:schemeClr val="bg1"/>
                      </a:solidFill>
                    </a:rPr>
                    <a:t>-</a:t>
                  </a:r>
                </a:p>
              </p:txBody>
            </p:sp>
          </p:grpSp>
        </p:grpSp>
        <p:grpSp>
          <p:nvGrpSpPr>
            <p:cNvPr id="6" name="Group 5">
              <a:extLst>
                <a:ext uri="{FF2B5EF4-FFF2-40B4-BE49-F238E27FC236}">
                  <a16:creationId xmlns:a16="http://schemas.microsoft.com/office/drawing/2014/main" id="{86B63DB1-651E-7A4D-8CA3-9E88AEFBEF1E}"/>
                </a:ext>
              </a:extLst>
            </p:cNvPr>
            <p:cNvGrpSpPr/>
            <p:nvPr/>
          </p:nvGrpSpPr>
          <p:grpSpPr>
            <a:xfrm>
              <a:off x="7945525" y="2032572"/>
              <a:ext cx="300082" cy="369332"/>
              <a:chOff x="-1474217" y="3505574"/>
              <a:chExt cx="300082" cy="369332"/>
            </a:xfrm>
          </p:grpSpPr>
          <p:sp>
            <p:nvSpPr>
              <p:cNvPr id="13" name="TextBox 12">
                <a:extLst>
                  <a:ext uri="{FF2B5EF4-FFF2-40B4-BE49-F238E27FC236}">
                    <a16:creationId xmlns:a16="http://schemas.microsoft.com/office/drawing/2014/main" id="{3B586907-48D1-854D-8DB3-846FA054A201}"/>
                  </a:ext>
                </a:extLst>
              </p:cNvPr>
              <p:cNvSpPr txBox="1"/>
              <p:nvPr/>
            </p:nvSpPr>
            <p:spPr>
              <a:xfrm>
                <a:off x="-1474217" y="3505574"/>
                <a:ext cx="300082" cy="369332"/>
              </a:xfrm>
              <a:prstGeom prst="rect">
                <a:avLst/>
              </a:prstGeom>
              <a:noFill/>
            </p:spPr>
            <p:txBody>
              <a:bodyPr wrap="none" rtlCol="0">
                <a:spAutoFit/>
              </a:bodyPr>
              <a:lstStyle/>
              <a:p>
                <a:r>
                  <a:rPr lang="en-US" dirty="0"/>
                  <a:t>*</a:t>
                </a:r>
              </a:p>
            </p:txBody>
          </p:sp>
          <p:sp>
            <p:nvSpPr>
              <p:cNvPr id="14" name="Oval 13">
                <a:extLst>
                  <a:ext uri="{FF2B5EF4-FFF2-40B4-BE49-F238E27FC236}">
                    <a16:creationId xmlns:a16="http://schemas.microsoft.com/office/drawing/2014/main" id="{AE417585-7CF8-5142-B587-5672C1AAB7E9}"/>
                  </a:ext>
                </a:extLst>
              </p:cNvPr>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D85F6E16-0DA6-8E40-B43B-074ACA531A86}"/>
                </a:ext>
              </a:extLst>
            </p:cNvPr>
            <p:cNvGrpSpPr/>
            <p:nvPr/>
          </p:nvGrpSpPr>
          <p:grpSpPr>
            <a:xfrm>
              <a:off x="8871381" y="2502056"/>
              <a:ext cx="300082" cy="369332"/>
              <a:chOff x="-1474217" y="3505574"/>
              <a:chExt cx="300082" cy="369332"/>
            </a:xfrm>
          </p:grpSpPr>
          <p:sp>
            <p:nvSpPr>
              <p:cNvPr id="11" name="TextBox 10">
                <a:extLst>
                  <a:ext uri="{FF2B5EF4-FFF2-40B4-BE49-F238E27FC236}">
                    <a16:creationId xmlns:a16="http://schemas.microsoft.com/office/drawing/2014/main" id="{76D79AEE-922E-6448-AABC-F35160D8E21F}"/>
                  </a:ext>
                </a:extLst>
              </p:cNvPr>
              <p:cNvSpPr txBox="1"/>
              <p:nvPr/>
            </p:nvSpPr>
            <p:spPr>
              <a:xfrm>
                <a:off x="-1474217" y="3505574"/>
                <a:ext cx="300082" cy="369332"/>
              </a:xfrm>
              <a:prstGeom prst="rect">
                <a:avLst/>
              </a:prstGeom>
              <a:noFill/>
            </p:spPr>
            <p:txBody>
              <a:bodyPr wrap="none" rtlCol="0">
                <a:spAutoFit/>
              </a:bodyPr>
              <a:lstStyle/>
              <a:p>
                <a:r>
                  <a:rPr lang="en-US" dirty="0"/>
                  <a:t>*</a:t>
                </a:r>
              </a:p>
            </p:txBody>
          </p:sp>
          <p:sp>
            <p:nvSpPr>
              <p:cNvPr id="12" name="Oval 11">
                <a:extLst>
                  <a:ext uri="{FF2B5EF4-FFF2-40B4-BE49-F238E27FC236}">
                    <a16:creationId xmlns:a16="http://schemas.microsoft.com/office/drawing/2014/main" id="{495055C5-78CE-4546-9DED-0404EE13CE24}"/>
                  </a:ext>
                </a:extLst>
              </p:cNvPr>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4D8A2568-9B1B-D747-9023-6F242EC8D800}"/>
                </a:ext>
              </a:extLst>
            </p:cNvPr>
            <p:cNvGrpSpPr/>
            <p:nvPr/>
          </p:nvGrpSpPr>
          <p:grpSpPr>
            <a:xfrm>
              <a:off x="10420901" y="2792102"/>
              <a:ext cx="300082" cy="359664"/>
              <a:chOff x="-1474217" y="3505574"/>
              <a:chExt cx="300082" cy="369332"/>
            </a:xfrm>
          </p:grpSpPr>
          <p:sp>
            <p:nvSpPr>
              <p:cNvPr id="9" name="TextBox 8">
                <a:extLst>
                  <a:ext uri="{FF2B5EF4-FFF2-40B4-BE49-F238E27FC236}">
                    <a16:creationId xmlns:a16="http://schemas.microsoft.com/office/drawing/2014/main" id="{8E124C82-A4FD-D645-ABB4-F3D0E4C0F6F4}"/>
                  </a:ext>
                </a:extLst>
              </p:cNvPr>
              <p:cNvSpPr txBox="1"/>
              <p:nvPr/>
            </p:nvSpPr>
            <p:spPr>
              <a:xfrm>
                <a:off x="-1474217" y="3505574"/>
                <a:ext cx="300082" cy="369332"/>
              </a:xfrm>
              <a:prstGeom prst="rect">
                <a:avLst/>
              </a:prstGeom>
              <a:noFill/>
            </p:spPr>
            <p:txBody>
              <a:bodyPr wrap="none" rtlCol="0">
                <a:spAutoFit/>
              </a:bodyPr>
              <a:lstStyle/>
              <a:p>
                <a:r>
                  <a:rPr lang="en-US" dirty="0"/>
                  <a:t>*</a:t>
                </a:r>
              </a:p>
            </p:txBody>
          </p:sp>
          <p:sp>
            <p:nvSpPr>
              <p:cNvPr id="10" name="Oval 9">
                <a:extLst>
                  <a:ext uri="{FF2B5EF4-FFF2-40B4-BE49-F238E27FC236}">
                    <a16:creationId xmlns:a16="http://schemas.microsoft.com/office/drawing/2014/main" id="{309A91C5-E1E1-A74C-AFF1-048E1E9BD0A8}"/>
                  </a:ext>
                </a:extLst>
              </p:cNvPr>
              <p:cNvSpPr/>
              <p:nvPr/>
            </p:nvSpPr>
            <p:spPr>
              <a:xfrm>
                <a:off x="-1420290" y="3553996"/>
                <a:ext cx="182880" cy="1828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TextBox 75">
            <a:extLst>
              <a:ext uri="{FF2B5EF4-FFF2-40B4-BE49-F238E27FC236}">
                <a16:creationId xmlns:a16="http://schemas.microsoft.com/office/drawing/2014/main" id="{B422F671-CDC2-DB40-8066-A22FABD621CC}"/>
              </a:ext>
            </a:extLst>
          </p:cNvPr>
          <p:cNvSpPr txBox="1"/>
          <p:nvPr/>
        </p:nvSpPr>
        <p:spPr>
          <a:xfrm>
            <a:off x="3215902" y="4796589"/>
            <a:ext cx="32431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LSTM block (Andrew Ng, 2018)</a:t>
            </a:r>
          </a:p>
        </p:txBody>
      </p:sp>
    </p:spTree>
    <p:extLst>
      <p:ext uri="{BB962C8B-B14F-4D97-AF65-F5344CB8AC3E}">
        <p14:creationId xmlns:p14="http://schemas.microsoft.com/office/powerpoint/2010/main" val="179664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2212AB-40A8-5849-A38E-B1F758F93660}"/>
              </a:ext>
            </a:extLst>
          </p:cNvPr>
          <p:cNvGrpSpPr/>
          <p:nvPr/>
        </p:nvGrpSpPr>
        <p:grpSpPr>
          <a:xfrm>
            <a:off x="-63357" y="3340532"/>
            <a:ext cx="4512384" cy="3499429"/>
            <a:chOff x="122192" y="3425304"/>
            <a:chExt cx="4512384" cy="3499429"/>
          </a:xfrm>
        </p:grpSpPr>
        <p:grpSp>
          <p:nvGrpSpPr>
            <p:cNvPr id="9" name="Group 8">
              <a:extLst>
                <a:ext uri="{FF2B5EF4-FFF2-40B4-BE49-F238E27FC236}">
                  <a16:creationId xmlns:a16="http://schemas.microsoft.com/office/drawing/2014/main" id="{489F20A1-4D57-554F-8DCD-0BC71AAA1340}"/>
                </a:ext>
              </a:extLst>
            </p:cNvPr>
            <p:cNvGrpSpPr/>
            <p:nvPr/>
          </p:nvGrpSpPr>
          <p:grpSpPr>
            <a:xfrm>
              <a:off x="122192" y="5130246"/>
              <a:ext cx="2887361" cy="1794487"/>
              <a:chOff x="111113" y="5145558"/>
              <a:chExt cx="2887361" cy="1794487"/>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1FC8B4-8888-EF4A-8D98-F6A2934ED233}"/>
                      </a:ext>
                    </a:extLst>
                  </p:cNvPr>
                  <p:cNvSpPr txBox="1"/>
                  <p:nvPr/>
                </p:nvSpPr>
                <p:spPr>
                  <a:xfrm>
                    <a:off x="111113" y="5157502"/>
                    <a:ext cx="7088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&lt;0&gt;</m:t>
                              </m:r>
                            </m:sup>
                          </m:sSubSup>
                        </m:oMath>
                      </m:oMathPara>
                    </a14:m>
                    <a:endParaRPr lang="en-US" dirty="0"/>
                  </a:p>
                </p:txBody>
              </p:sp>
            </mc:Choice>
            <mc:Fallback xmlns="">
              <p:sp>
                <p:nvSpPr>
                  <p:cNvPr id="16" name="TextBox 15">
                    <a:extLst>
                      <a:ext uri="{FF2B5EF4-FFF2-40B4-BE49-F238E27FC236}">
                        <a16:creationId xmlns:a16="http://schemas.microsoft.com/office/drawing/2014/main" id="{6B1FC8B4-8888-EF4A-8D98-F6A2934ED233}"/>
                      </a:ext>
                    </a:extLst>
                  </p:cNvPr>
                  <p:cNvSpPr txBox="1">
                    <a:spLocks noRot="1" noChangeAspect="1" noMove="1" noResize="1" noEditPoints="1" noAdjustHandles="1" noChangeArrowheads="1" noChangeShapeType="1" noTextEdit="1"/>
                  </p:cNvSpPr>
                  <p:nvPr/>
                </p:nvSpPr>
                <p:spPr>
                  <a:xfrm>
                    <a:off x="111113" y="5157502"/>
                    <a:ext cx="708848" cy="42588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AAEDE0-8BF3-034E-A60C-D5F238D0FB8A}"/>
                      </a:ext>
                    </a:extLst>
                  </p:cNvPr>
                  <p:cNvSpPr txBox="1"/>
                  <p:nvPr/>
                </p:nvSpPr>
                <p:spPr>
                  <a:xfrm>
                    <a:off x="111113" y="5771676"/>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&lt;0&gt;</m:t>
                              </m:r>
                            </m:sup>
                          </m:sSubSup>
                        </m:oMath>
                      </m:oMathPara>
                    </a14:m>
                    <a:endParaRPr lang="en-US" dirty="0"/>
                  </a:p>
                </p:txBody>
              </p:sp>
            </mc:Choice>
            <mc:Fallback xmlns="">
              <p:sp>
                <p:nvSpPr>
                  <p:cNvPr id="17" name="TextBox 16">
                    <a:extLst>
                      <a:ext uri="{FF2B5EF4-FFF2-40B4-BE49-F238E27FC236}">
                        <a16:creationId xmlns:a16="http://schemas.microsoft.com/office/drawing/2014/main" id="{CEAAEDE0-8BF3-034E-A60C-D5F238D0FB8A}"/>
                      </a:ext>
                    </a:extLst>
                  </p:cNvPr>
                  <p:cNvSpPr txBox="1">
                    <a:spLocks noRot="1" noChangeAspect="1" noMove="1" noResize="1" noEditPoints="1" noAdjustHandles="1" noChangeArrowheads="1" noChangeShapeType="1" noTextEdit="1"/>
                  </p:cNvSpPr>
                  <p:nvPr/>
                </p:nvSpPr>
                <p:spPr>
                  <a:xfrm>
                    <a:off x="111113" y="5771676"/>
                    <a:ext cx="725648" cy="42588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05E01DD-A02C-AC4A-BDF4-6AECDD0315B7}"/>
                      </a:ext>
                    </a:extLst>
                  </p:cNvPr>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&lt;1&gt;</m:t>
                              </m:r>
                            </m:sup>
                          </m:sSup>
                        </m:oMath>
                      </m:oMathPara>
                    </a14:m>
                    <a:endParaRPr lang="en-US" dirty="0"/>
                  </a:p>
                </p:txBody>
              </p:sp>
            </mc:Choice>
            <mc:Fallback xmlns="">
              <p:sp>
                <p:nvSpPr>
                  <p:cNvPr id="314" name="TextBox 313"/>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rotWithShape="0">
                    <a:blip r:embed="rId29"/>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B6871993-B55E-A64A-B426-9FAAA5DB0B2D}"/>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26" name="TextBox 25">
                <a:extLst>
                  <a:ext uri="{FF2B5EF4-FFF2-40B4-BE49-F238E27FC236}">
                    <a16:creationId xmlns:a16="http://schemas.microsoft.com/office/drawing/2014/main" id="{5C16CD7D-1C9F-A349-8177-9B9F6E1CE4CA}"/>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30" name="Straight Arrow Connector 29">
                <a:extLst>
                  <a:ext uri="{FF2B5EF4-FFF2-40B4-BE49-F238E27FC236}">
                    <a16:creationId xmlns:a16="http://schemas.microsoft.com/office/drawing/2014/main" id="{D15AB37F-A806-D64F-902D-713A9881ABB9}"/>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4927F5EF-0E14-094B-B0C5-7A2B64703B5C}"/>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44" name="Straight Arrow Connector 43">
            <a:extLst>
              <a:ext uri="{FF2B5EF4-FFF2-40B4-BE49-F238E27FC236}">
                <a16:creationId xmlns:a16="http://schemas.microsoft.com/office/drawing/2014/main" id="{DC968BE2-A076-674A-8D70-AFD0E0B7F4D5}"/>
              </a:ext>
            </a:extLst>
          </p:cNvPr>
          <p:cNvCxnSpPr/>
          <p:nvPr/>
        </p:nvCxnSpPr>
        <p:spPr>
          <a:xfrm flipV="1">
            <a:off x="1058399" y="6114163"/>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E8ACFFB-DAFF-0147-AA41-2CEF0C173F25}"/>
              </a:ext>
            </a:extLst>
          </p:cNvPr>
          <p:cNvCxnSpPr/>
          <p:nvPr/>
        </p:nvCxnSpPr>
        <p:spPr>
          <a:xfrm flipV="1">
            <a:off x="614370" y="5842360"/>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7DB79E-F00F-5C4C-93CF-674BAE3AC5F9}"/>
              </a:ext>
            </a:extLst>
          </p:cNvPr>
          <p:cNvCxnSpPr/>
          <p:nvPr/>
        </p:nvCxnSpPr>
        <p:spPr>
          <a:xfrm flipV="1">
            <a:off x="2569977" y="5239199"/>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821BBFC-7660-5B4D-8875-36BBA62E38D5}"/>
              </a:ext>
            </a:extLst>
          </p:cNvPr>
          <p:cNvCxnSpPr/>
          <p:nvPr/>
        </p:nvCxnSpPr>
        <p:spPr>
          <a:xfrm flipV="1">
            <a:off x="2569977" y="5864556"/>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0645F3F1-20EA-2B46-BFDA-243160F4252C}"/>
              </a:ext>
            </a:extLst>
          </p:cNvPr>
          <p:cNvGrpSpPr/>
          <p:nvPr/>
        </p:nvGrpSpPr>
        <p:grpSpPr>
          <a:xfrm>
            <a:off x="2950704" y="3335528"/>
            <a:ext cx="4458462" cy="3499429"/>
            <a:chOff x="176114" y="3425304"/>
            <a:chExt cx="4458462" cy="3499429"/>
          </a:xfrm>
        </p:grpSpPr>
        <p:grpSp>
          <p:nvGrpSpPr>
            <p:cNvPr id="64" name="Group 63">
              <a:extLst>
                <a:ext uri="{FF2B5EF4-FFF2-40B4-BE49-F238E27FC236}">
                  <a16:creationId xmlns:a16="http://schemas.microsoft.com/office/drawing/2014/main" id="{5DB1F295-77CA-C045-BA42-036CD42D977D}"/>
                </a:ext>
              </a:extLst>
            </p:cNvPr>
            <p:cNvGrpSpPr/>
            <p:nvPr/>
          </p:nvGrpSpPr>
          <p:grpSpPr>
            <a:xfrm>
              <a:off x="176114" y="5130246"/>
              <a:ext cx="2833439" cy="1794487"/>
              <a:chOff x="165035" y="5145558"/>
              <a:chExt cx="2833439" cy="1794487"/>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66AF614D-0956-9F46-9E21-25F1A3B83504}"/>
                      </a:ext>
                    </a:extLst>
                  </p:cNvPr>
                  <p:cNvSpPr txBox="1"/>
                  <p:nvPr/>
                </p:nvSpPr>
                <p:spPr>
                  <a:xfrm>
                    <a:off x="165035" y="5178093"/>
                    <a:ext cx="7088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69" name="TextBox 68">
                    <a:extLst>
                      <a:ext uri="{FF2B5EF4-FFF2-40B4-BE49-F238E27FC236}">
                        <a16:creationId xmlns:a16="http://schemas.microsoft.com/office/drawing/2014/main" id="{66AF614D-0956-9F46-9E21-25F1A3B83504}"/>
                      </a:ext>
                    </a:extLst>
                  </p:cNvPr>
                  <p:cNvSpPr txBox="1">
                    <a:spLocks noRot="1" noChangeAspect="1" noMove="1" noResize="1" noEditPoints="1" noAdjustHandles="1" noChangeArrowheads="1" noChangeShapeType="1" noTextEdit="1"/>
                  </p:cNvSpPr>
                  <p:nvPr/>
                </p:nvSpPr>
                <p:spPr>
                  <a:xfrm>
                    <a:off x="165035" y="5178093"/>
                    <a:ext cx="708848" cy="425309"/>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292F747-C89B-BB4A-BB32-39ED51B02F4B}"/>
                      </a:ext>
                    </a:extLst>
                  </p:cNvPr>
                  <p:cNvSpPr txBox="1"/>
                  <p:nvPr/>
                </p:nvSpPr>
                <p:spPr>
                  <a:xfrm>
                    <a:off x="185496" y="5795911"/>
                    <a:ext cx="7256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70" name="TextBox 69">
                    <a:extLst>
                      <a:ext uri="{FF2B5EF4-FFF2-40B4-BE49-F238E27FC236}">
                        <a16:creationId xmlns:a16="http://schemas.microsoft.com/office/drawing/2014/main" id="{7292F747-C89B-BB4A-BB32-39ED51B02F4B}"/>
                      </a:ext>
                    </a:extLst>
                  </p:cNvPr>
                  <p:cNvSpPr txBox="1">
                    <a:spLocks noRot="1" noChangeAspect="1" noMove="1" noResize="1" noEditPoints="1" noAdjustHandles="1" noChangeArrowheads="1" noChangeShapeType="1" noTextEdit="1"/>
                  </p:cNvSpPr>
                  <p:nvPr/>
                </p:nvSpPr>
                <p:spPr>
                  <a:xfrm>
                    <a:off x="185496" y="5795911"/>
                    <a:ext cx="725648" cy="425309"/>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424A54D-78DC-BB4E-9822-4BFAD95765BD}"/>
                      </a:ext>
                    </a:extLst>
                  </p:cNvPr>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p>
                        </m:oMath>
                      </m:oMathPara>
                    </a14:m>
                    <a:endParaRPr lang="en-US" dirty="0"/>
                  </a:p>
                </p:txBody>
              </p:sp>
            </mc:Choice>
            <mc:Fallback xmlns="">
              <p:sp>
                <p:nvSpPr>
                  <p:cNvPr id="71" name="TextBox 70">
                    <a:extLst>
                      <a:ext uri="{FF2B5EF4-FFF2-40B4-BE49-F238E27FC236}">
                        <a16:creationId xmlns:a16="http://schemas.microsoft.com/office/drawing/2014/main" id="{B424A54D-78DC-BB4E-9822-4BFAD95765BD}"/>
                      </a:ext>
                    </a:extLst>
                  </p:cNvPr>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a:blip r:embed="rId32"/>
                    <a:stretch>
                      <a:fillRect/>
                    </a:stretch>
                  </a:blipFill>
                </p:spPr>
                <p:txBody>
                  <a:bodyPr/>
                  <a:lstStyle/>
                  <a:p>
                    <a:r>
                      <a:rPr lang="en-US">
                        <a:noFill/>
                      </a:rPr>
                      <a:t> </a:t>
                    </a:r>
                  </a:p>
                </p:txBody>
              </p:sp>
            </mc:Fallback>
          </mc:AlternateContent>
          <p:sp>
            <p:nvSpPr>
              <p:cNvPr id="72" name="Rectangle 71">
                <a:extLst>
                  <a:ext uri="{FF2B5EF4-FFF2-40B4-BE49-F238E27FC236}">
                    <a16:creationId xmlns:a16="http://schemas.microsoft.com/office/drawing/2014/main" id="{68A41B1E-39D0-9545-9F0C-6A206643E7F1}"/>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73" name="TextBox 72">
                <a:extLst>
                  <a:ext uri="{FF2B5EF4-FFF2-40B4-BE49-F238E27FC236}">
                    <a16:creationId xmlns:a16="http://schemas.microsoft.com/office/drawing/2014/main" id="{850AB8CC-C8AF-B647-9A52-36A2F6B7FDA0}"/>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74" name="Straight Arrow Connector 73">
                <a:extLst>
                  <a:ext uri="{FF2B5EF4-FFF2-40B4-BE49-F238E27FC236}">
                    <a16:creationId xmlns:a16="http://schemas.microsoft.com/office/drawing/2014/main" id="{96EE0823-51DD-D348-AEF4-B048DC3DA39D}"/>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8" name="TextBox 67">
              <a:extLst>
                <a:ext uri="{FF2B5EF4-FFF2-40B4-BE49-F238E27FC236}">
                  <a16:creationId xmlns:a16="http://schemas.microsoft.com/office/drawing/2014/main" id="{F2221121-0ADB-9042-AA5B-8FDF9A8FCD42}"/>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76" name="Straight Arrow Connector 75">
            <a:extLst>
              <a:ext uri="{FF2B5EF4-FFF2-40B4-BE49-F238E27FC236}">
                <a16:creationId xmlns:a16="http://schemas.microsoft.com/office/drawing/2014/main" id="{08D2A080-D9CA-9D42-8145-2CE924C5E91F}"/>
              </a:ext>
            </a:extLst>
          </p:cNvPr>
          <p:cNvCxnSpPr/>
          <p:nvPr/>
        </p:nvCxnSpPr>
        <p:spPr>
          <a:xfrm flipV="1">
            <a:off x="4072774" y="6119547"/>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2D49C8D-C76C-2F41-AECE-5835F1506EFA}"/>
              </a:ext>
            </a:extLst>
          </p:cNvPr>
          <p:cNvCxnSpPr/>
          <p:nvPr/>
        </p:nvCxnSpPr>
        <p:spPr>
          <a:xfrm flipV="1">
            <a:off x="3574509" y="584774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2ABC5B9-5D93-0245-8FC8-C769CC5489D4}"/>
              </a:ext>
            </a:extLst>
          </p:cNvPr>
          <p:cNvCxnSpPr/>
          <p:nvPr/>
        </p:nvCxnSpPr>
        <p:spPr>
          <a:xfrm flipV="1">
            <a:off x="5679240" y="5257238"/>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5E99DBC-2902-0541-A176-18EC4314F9CB}"/>
              </a:ext>
            </a:extLst>
          </p:cNvPr>
          <p:cNvCxnSpPr/>
          <p:nvPr/>
        </p:nvCxnSpPr>
        <p:spPr>
          <a:xfrm flipV="1">
            <a:off x="5679240" y="5882595"/>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8A6FC12-8D0C-1F43-BCB6-385AEEC94C0E}"/>
              </a:ext>
            </a:extLst>
          </p:cNvPr>
          <p:cNvGrpSpPr/>
          <p:nvPr/>
        </p:nvGrpSpPr>
        <p:grpSpPr>
          <a:xfrm>
            <a:off x="6027660" y="3335528"/>
            <a:ext cx="4447991" cy="3499429"/>
            <a:chOff x="186585" y="3425304"/>
            <a:chExt cx="4447991" cy="3499429"/>
          </a:xfrm>
        </p:grpSpPr>
        <p:grpSp>
          <p:nvGrpSpPr>
            <p:cNvPr id="81" name="Group 80">
              <a:extLst>
                <a:ext uri="{FF2B5EF4-FFF2-40B4-BE49-F238E27FC236}">
                  <a16:creationId xmlns:a16="http://schemas.microsoft.com/office/drawing/2014/main" id="{DB6629DC-6247-1441-B1DA-92751A58C98F}"/>
                </a:ext>
              </a:extLst>
            </p:cNvPr>
            <p:cNvGrpSpPr/>
            <p:nvPr/>
          </p:nvGrpSpPr>
          <p:grpSpPr>
            <a:xfrm>
              <a:off x="186585" y="5130246"/>
              <a:ext cx="2822968" cy="1794487"/>
              <a:chOff x="175506" y="5145558"/>
              <a:chExt cx="2822968" cy="1794487"/>
            </a:xfrm>
          </p:grpSpPr>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14E13BD4-2991-C546-A1E5-1DE7F7E2FA1B}"/>
                      </a:ext>
                    </a:extLst>
                  </p:cNvPr>
                  <p:cNvSpPr txBox="1"/>
                  <p:nvPr/>
                </p:nvSpPr>
                <p:spPr>
                  <a:xfrm>
                    <a:off x="175506" y="5167561"/>
                    <a:ext cx="7088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86" name="TextBox 85">
                    <a:extLst>
                      <a:ext uri="{FF2B5EF4-FFF2-40B4-BE49-F238E27FC236}">
                        <a16:creationId xmlns:a16="http://schemas.microsoft.com/office/drawing/2014/main" id="{14E13BD4-2991-C546-A1E5-1DE7F7E2FA1B}"/>
                      </a:ext>
                    </a:extLst>
                  </p:cNvPr>
                  <p:cNvSpPr txBox="1">
                    <a:spLocks noRot="1" noChangeAspect="1" noMove="1" noResize="1" noEditPoints="1" noAdjustHandles="1" noChangeArrowheads="1" noChangeShapeType="1" noTextEdit="1"/>
                  </p:cNvSpPr>
                  <p:nvPr/>
                </p:nvSpPr>
                <p:spPr>
                  <a:xfrm>
                    <a:off x="175506" y="5167561"/>
                    <a:ext cx="708848" cy="425886"/>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4A04926-3195-CC43-AAF3-2184E74C0D23}"/>
                      </a:ext>
                    </a:extLst>
                  </p:cNvPr>
                  <p:cNvSpPr txBox="1"/>
                  <p:nvPr/>
                </p:nvSpPr>
                <p:spPr>
                  <a:xfrm>
                    <a:off x="185496" y="5784978"/>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87" name="TextBox 86">
                    <a:extLst>
                      <a:ext uri="{FF2B5EF4-FFF2-40B4-BE49-F238E27FC236}">
                        <a16:creationId xmlns:a16="http://schemas.microsoft.com/office/drawing/2014/main" id="{44A04926-3195-CC43-AAF3-2184E74C0D23}"/>
                      </a:ext>
                    </a:extLst>
                  </p:cNvPr>
                  <p:cNvSpPr txBox="1">
                    <a:spLocks noRot="1" noChangeAspect="1" noMove="1" noResize="1" noEditPoints="1" noAdjustHandles="1" noChangeArrowheads="1" noChangeShapeType="1" noTextEdit="1"/>
                  </p:cNvSpPr>
                  <p:nvPr/>
                </p:nvSpPr>
                <p:spPr>
                  <a:xfrm>
                    <a:off x="185496" y="5784978"/>
                    <a:ext cx="725648" cy="425886"/>
                  </a:xfrm>
                  <a:prstGeom prst="rect">
                    <a:avLst/>
                  </a:prstGeom>
                  <a:blipFill>
                    <a:blip r:embed="rId3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9A050CA-FBBE-A148-A7A4-55D6D37E57BB}"/>
                      </a:ext>
                    </a:extLst>
                  </p:cNvPr>
                  <p:cNvSpPr txBox="1"/>
                  <p:nvPr/>
                </p:nvSpPr>
                <p:spPr>
                  <a:xfrm>
                    <a:off x="952872" y="6570713"/>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𝑥</m:t>
                              </m:r>
                            </m:e>
                            <m:sup>
                              <m:r>
                                <a:rPr lang="en-US" b="0" i="1" smtClean="0">
                                  <a:latin typeface="Cambria Math" charset="0"/>
                                </a:rPr>
                                <m:t>&lt;</m:t>
                              </m:r>
                              <m:r>
                                <a:rPr lang="en-US" b="0" i="1" smtClean="0">
                                  <a:latin typeface="Cambria Math" panose="02040503050406030204" pitchFamily="18" charset="0"/>
                                </a:rPr>
                                <m:t>3</m:t>
                              </m:r>
                              <m:r>
                                <a:rPr lang="en-US" b="0" i="1" smtClean="0">
                                  <a:latin typeface="Cambria Math" charset="0"/>
                                </a:rPr>
                                <m:t>&gt;</m:t>
                              </m:r>
                            </m:sup>
                          </m:sSup>
                        </m:oMath>
                      </m:oMathPara>
                    </a14:m>
                    <a:endParaRPr lang="en-US" dirty="0"/>
                  </a:p>
                </p:txBody>
              </p:sp>
            </mc:Choice>
            <mc:Fallback xmlns="">
              <p:sp>
                <p:nvSpPr>
                  <p:cNvPr id="88" name="TextBox 87">
                    <a:extLst>
                      <a:ext uri="{FF2B5EF4-FFF2-40B4-BE49-F238E27FC236}">
                        <a16:creationId xmlns:a16="http://schemas.microsoft.com/office/drawing/2014/main" id="{F9A050CA-FBBE-A148-A7A4-55D6D37E57BB}"/>
                      </a:ext>
                    </a:extLst>
                  </p:cNvPr>
                  <p:cNvSpPr txBox="1">
                    <a:spLocks noRot="1" noChangeAspect="1" noMove="1" noResize="1" noEditPoints="1" noAdjustHandles="1" noChangeArrowheads="1" noChangeShapeType="1" noTextEdit="1"/>
                  </p:cNvSpPr>
                  <p:nvPr/>
                </p:nvSpPr>
                <p:spPr>
                  <a:xfrm>
                    <a:off x="952872" y="6570713"/>
                    <a:ext cx="727828" cy="369332"/>
                  </a:xfrm>
                  <a:prstGeom prst="rect">
                    <a:avLst/>
                  </a:prstGeom>
                  <a:blipFill>
                    <a:blip r:embed="rId35"/>
                    <a:stretch>
                      <a:fillRect/>
                    </a:stretch>
                  </a:blipFill>
                </p:spPr>
                <p:txBody>
                  <a:bodyPr/>
                  <a:lstStyle/>
                  <a:p>
                    <a:r>
                      <a:rPr lang="en-US">
                        <a:noFill/>
                      </a:rPr>
                      <a:t> </a:t>
                    </a:r>
                  </a:p>
                </p:txBody>
              </p:sp>
            </mc:Fallback>
          </mc:AlternateContent>
          <p:sp>
            <p:nvSpPr>
              <p:cNvPr id="89" name="Rectangle 88">
                <a:extLst>
                  <a:ext uri="{FF2B5EF4-FFF2-40B4-BE49-F238E27FC236}">
                    <a16:creationId xmlns:a16="http://schemas.microsoft.com/office/drawing/2014/main" id="{5DECA6BA-39B2-764E-A1A0-8282F4F6E7EE}"/>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90" name="TextBox 89">
                <a:extLst>
                  <a:ext uri="{FF2B5EF4-FFF2-40B4-BE49-F238E27FC236}">
                    <a16:creationId xmlns:a16="http://schemas.microsoft.com/office/drawing/2014/main" id="{6DEA7B49-DFEB-634B-ABC0-300AC033BEC1}"/>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91" name="Straight Arrow Connector 90">
                <a:extLst>
                  <a:ext uri="{FF2B5EF4-FFF2-40B4-BE49-F238E27FC236}">
                    <a16:creationId xmlns:a16="http://schemas.microsoft.com/office/drawing/2014/main" id="{2E041618-37B2-8743-80DD-A01600277F1D}"/>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E993788E-452C-A941-9274-77CDEEDA9BCA}"/>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93" name="Straight Arrow Connector 92">
            <a:extLst>
              <a:ext uri="{FF2B5EF4-FFF2-40B4-BE49-F238E27FC236}">
                <a16:creationId xmlns:a16="http://schemas.microsoft.com/office/drawing/2014/main" id="{FDC91931-D26E-054E-9239-126F0F4676AC}"/>
              </a:ext>
            </a:extLst>
          </p:cNvPr>
          <p:cNvCxnSpPr/>
          <p:nvPr/>
        </p:nvCxnSpPr>
        <p:spPr>
          <a:xfrm flipV="1">
            <a:off x="7161123" y="6114162"/>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63038F4-B6F1-1E49-A3A9-24D04418C7CF}"/>
              </a:ext>
            </a:extLst>
          </p:cNvPr>
          <p:cNvCxnSpPr/>
          <p:nvPr/>
        </p:nvCxnSpPr>
        <p:spPr>
          <a:xfrm flipV="1">
            <a:off x="6652241" y="5880573"/>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A5D95D-1AD2-A544-833E-2ED3353AC654}"/>
              </a:ext>
            </a:extLst>
          </p:cNvPr>
          <p:cNvCxnSpPr/>
          <p:nvPr/>
        </p:nvCxnSpPr>
        <p:spPr>
          <a:xfrm flipV="1">
            <a:off x="8648730" y="526664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2D0B5E0-D60F-904E-8776-56C4D8C0434E}"/>
              </a:ext>
            </a:extLst>
          </p:cNvPr>
          <p:cNvCxnSpPr/>
          <p:nvPr/>
        </p:nvCxnSpPr>
        <p:spPr>
          <a:xfrm flipV="1">
            <a:off x="8642142" y="5892001"/>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EA46D95D-F2D9-2E4F-B9D2-742BC7F8A43F}"/>
              </a:ext>
            </a:extLst>
          </p:cNvPr>
          <p:cNvGrpSpPr/>
          <p:nvPr/>
        </p:nvGrpSpPr>
        <p:grpSpPr>
          <a:xfrm>
            <a:off x="-63357" y="1792785"/>
            <a:ext cx="4512384" cy="2958911"/>
            <a:chOff x="122192" y="3425304"/>
            <a:chExt cx="4512384" cy="2958911"/>
          </a:xfrm>
        </p:grpSpPr>
        <p:grpSp>
          <p:nvGrpSpPr>
            <p:cNvPr id="99" name="Group 98">
              <a:extLst>
                <a:ext uri="{FF2B5EF4-FFF2-40B4-BE49-F238E27FC236}">
                  <a16:creationId xmlns:a16="http://schemas.microsoft.com/office/drawing/2014/main" id="{B428FDD8-5236-1943-BAAB-32D919DA4946}"/>
                </a:ext>
              </a:extLst>
            </p:cNvPr>
            <p:cNvGrpSpPr/>
            <p:nvPr/>
          </p:nvGrpSpPr>
          <p:grpSpPr>
            <a:xfrm>
              <a:off x="122192" y="5130246"/>
              <a:ext cx="2887361" cy="1253969"/>
              <a:chOff x="111113" y="5145558"/>
              <a:chExt cx="2887361" cy="1253969"/>
            </a:xfrm>
          </p:grpSpPr>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3DD43E4E-39E6-0543-9CBA-F483FE0CB784}"/>
                      </a:ext>
                    </a:extLst>
                  </p:cNvPr>
                  <p:cNvSpPr txBox="1"/>
                  <p:nvPr/>
                </p:nvSpPr>
                <p:spPr>
                  <a:xfrm>
                    <a:off x="111113" y="5157502"/>
                    <a:ext cx="708848" cy="430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&lt;0&gt;</m:t>
                              </m:r>
                            </m:sup>
                          </m:sSubSup>
                        </m:oMath>
                      </m:oMathPara>
                    </a14:m>
                    <a:endParaRPr lang="en-US" dirty="0"/>
                  </a:p>
                </p:txBody>
              </p:sp>
            </mc:Choice>
            <mc:Fallback xmlns="">
              <p:sp>
                <p:nvSpPr>
                  <p:cNvPr id="104" name="TextBox 103">
                    <a:extLst>
                      <a:ext uri="{FF2B5EF4-FFF2-40B4-BE49-F238E27FC236}">
                        <a16:creationId xmlns:a16="http://schemas.microsoft.com/office/drawing/2014/main" id="{3DD43E4E-39E6-0543-9CBA-F483FE0CB784}"/>
                      </a:ext>
                    </a:extLst>
                  </p:cNvPr>
                  <p:cNvSpPr txBox="1">
                    <a:spLocks noRot="1" noChangeAspect="1" noMove="1" noResize="1" noEditPoints="1" noAdjustHandles="1" noChangeArrowheads="1" noChangeShapeType="1" noTextEdit="1"/>
                  </p:cNvSpPr>
                  <p:nvPr/>
                </p:nvSpPr>
                <p:spPr>
                  <a:xfrm>
                    <a:off x="111113" y="5157502"/>
                    <a:ext cx="708848" cy="430567"/>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EC4B42A0-5CCF-3E41-9869-F1332CD4F6A2}"/>
                      </a:ext>
                    </a:extLst>
                  </p:cNvPr>
                  <p:cNvSpPr txBox="1"/>
                  <p:nvPr/>
                </p:nvSpPr>
                <p:spPr>
                  <a:xfrm>
                    <a:off x="111113" y="5771676"/>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&lt;0&gt;</m:t>
                              </m:r>
                            </m:sup>
                          </m:sSubSup>
                        </m:oMath>
                      </m:oMathPara>
                    </a14:m>
                    <a:endParaRPr lang="en-US" dirty="0"/>
                  </a:p>
                </p:txBody>
              </p:sp>
            </mc:Choice>
            <mc:Fallback xmlns="">
              <p:sp>
                <p:nvSpPr>
                  <p:cNvPr id="105" name="TextBox 104">
                    <a:extLst>
                      <a:ext uri="{FF2B5EF4-FFF2-40B4-BE49-F238E27FC236}">
                        <a16:creationId xmlns:a16="http://schemas.microsoft.com/office/drawing/2014/main" id="{EC4B42A0-5CCF-3E41-9869-F1332CD4F6A2}"/>
                      </a:ext>
                    </a:extLst>
                  </p:cNvPr>
                  <p:cNvSpPr txBox="1">
                    <a:spLocks noRot="1" noChangeAspect="1" noMove="1" noResize="1" noEditPoints="1" noAdjustHandles="1" noChangeArrowheads="1" noChangeShapeType="1" noTextEdit="1"/>
                  </p:cNvSpPr>
                  <p:nvPr/>
                </p:nvSpPr>
                <p:spPr>
                  <a:xfrm>
                    <a:off x="111113" y="5771676"/>
                    <a:ext cx="725648" cy="425886"/>
                  </a:xfrm>
                  <a:prstGeom prst="rect">
                    <a:avLst/>
                  </a:prstGeom>
                  <a:blipFill>
                    <a:blip r:embed="rId37"/>
                    <a:stretch>
                      <a:fillRect/>
                    </a:stretch>
                  </a:blipFill>
                </p:spPr>
                <p:txBody>
                  <a:bodyPr/>
                  <a:lstStyle/>
                  <a:p>
                    <a:r>
                      <a:rPr lang="en-US">
                        <a:noFill/>
                      </a:rPr>
                      <a:t> </a:t>
                    </a:r>
                  </a:p>
                </p:txBody>
              </p:sp>
            </mc:Fallback>
          </mc:AlternateContent>
          <p:sp>
            <p:nvSpPr>
              <p:cNvPr id="107" name="Rectangle 106">
                <a:extLst>
                  <a:ext uri="{FF2B5EF4-FFF2-40B4-BE49-F238E27FC236}">
                    <a16:creationId xmlns:a16="http://schemas.microsoft.com/office/drawing/2014/main" id="{17DE2D46-B993-6A44-8DC7-C8A510F8358C}"/>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108" name="TextBox 107">
                <a:extLst>
                  <a:ext uri="{FF2B5EF4-FFF2-40B4-BE49-F238E27FC236}">
                    <a16:creationId xmlns:a16="http://schemas.microsoft.com/office/drawing/2014/main" id="{38E39148-90C3-7444-AFA4-D46CBC8DBCDB}"/>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109" name="Straight Arrow Connector 108">
                <a:extLst>
                  <a:ext uri="{FF2B5EF4-FFF2-40B4-BE49-F238E27FC236}">
                    <a16:creationId xmlns:a16="http://schemas.microsoft.com/office/drawing/2014/main" id="{0638FCA5-389A-0E40-A72F-AE6E7AD1EFE2}"/>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03" name="TextBox 102">
              <a:extLst>
                <a:ext uri="{FF2B5EF4-FFF2-40B4-BE49-F238E27FC236}">
                  <a16:creationId xmlns:a16="http://schemas.microsoft.com/office/drawing/2014/main" id="{DAC2D4A2-C958-0B40-8855-3CFF886AF61C}"/>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111" name="Straight Arrow Connector 110">
            <a:extLst>
              <a:ext uri="{FF2B5EF4-FFF2-40B4-BE49-F238E27FC236}">
                <a16:creationId xmlns:a16="http://schemas.microsoft.com/office/drawing/2014/main" id="{2D47A606-0538-A64B-812A-AA21F7B93CC2}"/>
              </a:ext>
            </a:extLst>
          </p:cNvPr>
          <p:cNvCxnSpPr/>
          <p:nvPr/>
        </p:nvCxnSpPr>
        <p:spPr>
          <a:xfrm flipV="1">
            <a:off x="1058399" y="4566416"/>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5E11DA9-4EAB-074B-8E2F-CAFBD34E9815}"/>
              </a:ext>
            </a:extLst>
          </p:cNvPr>
          <p:cNvCxnSpPr/>
          <p:nvPr/>
        </p:nvCxnSpPr>
        <p:spPr>
          <a:xfrm flipV="1">
            <a:off x="614370" y="4294613"/>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5289344-BBC4-4E4B-91FA-11CEFCAC165E}"/>
              </a:ext>
            </a:extLst>
          </p:cNvPr>
          <p:cNvCxnSpPr/>
          <p:nvPr/>
        </p:nvCxnSpPr>
        <p:spPr>
          <a:xfrm flipV="1">
            <a:off x="2569977" y="3691452"/>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AC0559C-324F-5441-88C8-265A626E23DB}"/>
              </a:ext>
            </a:extLst>
          </p:cNvPr>
          <p:cNvCxnSpPr/>
          <p:nvPr/>
        </p:nvCxnSpPr>
        <p:spPr>
          <a:xfrm flipV="1">
            <a:off x="2569977" y="4316809"/>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32DF3789-D9D7-5B49-91DA-21EC6F3761B4}"/>
              </a:ext>
            </a:extLst>
          </p:cNvPr>
          <p:cNvGrpSpPr/>
          <p:nvPr/>
        </p:nvGrpSpPr>
        <p:grpSpPr>
          <a:xfrm>
            <a:off x="2950704" y="1787781"/>
            <a:ext cx="4458462" cy="2958911"/>
            <a:chOff x="176114" y="3425304"/>
            <a:chExt cx="4458462" cy="2958911"/>
          </a:xfrm>
        </p:grpSpPr>
        <p:grpSp>
          <p:nvGrpSpPr>
            <p:cNvPr id="116" name="Group 115">
              <a:extLst>
                <a:ext uri="{FF2B5EF4-FFF2-40B4-BE49-F238E27FC236}">
                  <a16:creationId xmlns:a16="http://schemas.microsoft.com/office/drawing/2014/main" id="{7598DEA9-F46C-B04A-804C-5A34E05B21DA}"/>
                </a:ext>
              </a:extLst>
            </p:cNvPr>
            <p:cNvGrpSpPr/>
            <p:nvPr/>
          </p:nvGrpSpPr>
          <p:grpSpPr>
            <a:xfrm>
              <a:off x="176114" y="5130246"/>
              <a:ext cx="2833439" cy="1253969"/>
              <a:chOff x="165035" y="5145558"/>
              <a:chExt cx="2833439" cy="1253969"/>
            </a:xfrm>
          </p:grpSpPr>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859F957E-CEA9-E24B-8C69-3AF986373A47}"/>
                      </a:ext>
                    </a:extLst>
                  </p:cNvPr>
                  <p:cNvSpPr txBox="1"/>
                  <p:nvPr/>
                </p:nvSpPr>
                <p:spPr>
                  <a:xfrm>
                    <a:off x="165035" y="5178093"/>
                    <a:ext cx="7088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121" name="TextBox 120">
                    <a:extLst>
                      <a:ext uri="{FF2B5EF4-FFF2-40B4-BE49-F238E27FC236}">
                        <a16:creationId xmlns:a16="http://schemas.microsoft.com/office/drawing/2014/main" id="{859F957E-CEA9-E24B-8C69-3AF986373A47}"/>
                      </a:ext>
                    </a:extLst>
                  </p:cNvPr>
                  <p:cNvSpPr txBox="1">
                    <a:spLocks noRot="1" noChangeAspect="1" noMove="1" noResize="1" noEditPoints="1" noAdjustHandles="1" noChangeArrowheads="1" noChangeShapeType="1" noTextEdit="1"/>
                  </p:cNvSpPr>
                  <p:nvPr/>
                </p:nvSpPr>
                <p:spPr>
                  <a:xfrm>
                    <a:off x="165035" y="5178093"/>
                    <a:ext cx="708848" cy="425309"/>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504AD19D-9B0D-1440-9B72-7F808AADE706}"/>
                      </a:ext>
                    </a:extLst>
                  </p:cNvPr>
                  <p:cNvSpPr txBox="1"/>
                  <p:nvPr/>
                </p:nvSpPr>
                <p:spPr>
                  <a:xfrm>
                    <a:off x="185496" y="5795911"/>
                    <a:ext cx="7256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122" name="TextBox 121">
                    <a:extLst>
                      <a:ext uri="{FF2B5EF4-FFF2-40B4-BE49-F238E27FC236}">
                        <a16:creationId xmlns:a16="http://schemas.microsoft.com/office/drawing/2014/main" id="{504AD19D-9B0D-1440-9B72-7F808AADE706}"/>
                      </a:ext>
                    </a:extLst>
                  </p:cNvPr>
                  <p:cNvSpPr txBox="1">
                    <a:spLocks noRot="1" noChangeAspect="1" noMove="1" noResize="1" noEditPoints="1" noAdjustHandles="1" noChangeArrowheads="1" noChangeShapeType="1" noTextEdit="1"/>
                  </p:cNvSpPr>
                  <p:nvPr/>
                </p:nvSpPr>
                <p:spPr>
                  <a:xfrm>
                    <a:off x="185496" y="5795911"/>
                    <a:ext cx="725648" cy="425309"/>
                  </a:xfrm>
                  <a:prstGeom prst="rect">
                    <a:avLst/>
                  </a:prstGeom>
                  <a:blipFill>
                    <a:blip r:embed="rId39"/>
                    <a:stretch>
                      <a:fillRect/>
                    </a:stretch>
                  </a:blipFill>
                </p:spPr>
                <p:txBody>
                  <a:bodyPr/>
                  <a:lstStyle/>
                  <a:p>
                    <a:r>
                      <a:rPr lang="en-US">
                        <a:noFill/>
                      </a:rPr>
                      <a:t> </a:t>
                    </a:r>
                  </a:p>
                </p:txBody>
              </p:sp>
            </mc:Fallback>
          </mc:AlternateContent>
          <p:sp>
            <p:nvSpPr>
              <p:cNvPr id="124" name="Rectangle 123">
                <a:extLst>
                  <a:ext uri="{FF2B5EF4-FFF2-40B4-BE49-F238E27FC236}">
                    <a16:creationId xmlns:a16="http://schemas.microsoft.com/office/drawing/2014/main" id="{45216619-54F8-EE44-8C55-48301E651845}"/>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125" name="TextBox 124">
                <a:extLst>
                  <a:ext uri="{FF2B5EF4-FFF2-40B4-BE49-F238E27FC236}">
                    <a16:creationId xmlns:a16="http://schemas.microsoft.com/office/drawing/2014/main" id="{ACA3F1A1-C4AB-AC44-B8ED-11792D37518B}"/>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126" name="Straight Arrow Connector 125">
                <a:extLst>
                  <a:ext uri="{FF2B5EF4-FFF2-40B4-BE49-F238E27FC236}">
                    <a16:creationId xmlns:a16="http://schemas.microsoft.com/office/drawing/2014/main" id="{30B6CE92-076D-CB4C-B400-9899FBCB4BB4}"/>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0" name="TextBox 119">
              <a:extLst>
                <a:ext uri="{FF2B5EF4-FFF2-40B4-BE49-F238E27FC236}">
                  <a16:creationId xmlns:a16="http://schemas.microsoft.com/office/drawing/2014/main" id="{333D4628-8EDF-DF41-82D9-9B877E98B195}"/>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128" name="Straight Arrow Connector 127">
            <a:extLst>
              <a:ext uri="{FF2B5EF4-FFF2-40B4-BE49-F238E27FC236}">
                <a16:creationId xmlns:a16="http://schemas.microsoft.com/office/drawing/2014/main" id="{1824425E-96FA-D045-A79E-B31EF9341043}"/>
              </a:ext>
            </a:extLst>
          </p:cNvPr>
          <p:cNvCxnSpPr/>
          <p:nvPr/>
        </p:nvCxnSpPr>
        <p:spPr>
          <a:xfrm flipV="1">
            <a:off x="4072774" y="4571800"/>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3EE652DC-92FE-DF4F-BBB3-6627324A8F68}"/>
              </a:ext>
            </a:extLst>
          </p:cNvPr>
          <p:cNvCxnSpPr/>
          <p:nvPr/>
        </p:nvCxnSpPr>
        <p:spPr>
          <a:xfrm flipV="1">
            <a:off x="3574509" y="4299997"/>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73221F-ACC1-414E-A313-96A8B1B6C03F}"/>
              </a:ext>
            </a:extLst>
          </p:cNvPr>
          <p:cNvCxnSpPr/>
          <p:nvPr/>
        </p:nvCxnSpPr>
        <p:spPr>
          <a:xfrm flipV="1">
            <a:off x="5679240" y="3709491"/>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AF96264-F1FF-864E-A329-0743183E2192}"/>
              </a:ext>
            </a:extLst>
          </p:cNvPr>
          <p:cNvCxnSpPr/>
          <p:nvPr/>
        </p:nvCxnSpPr>
        <p:spPr>
          <a:xfrm flipV="1">
            <a:off x="5679240" y="4334848"/>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E411064-210F-8D44-8062-68052AB2F569}"/>
              </a:ext>
            </a:extLst>
          </p:cNvPr>
          <p:cNvGrpSpPr/>
          <p:nvPr/>
        </p:nvGrpSpPr>
        <p:grpSpPr>
          <a:xfrm>
            <a:off x="6027660" y="1787781"/>
            <a:ext cx="4447991" cy="2958911"/>
            <a:chOff x="186585" y="3425304"/>
            <a:chExt cx="4447991" cy="2958911"/>
          </a:xfrm>
        </p:grpSpPr>
        <p:grpSp>
          <p:nvGrpSpPr>
            <p:cNvPr id="133" name="Group 132">
              <a:extLst>
                <a:ext uri="{FF2B5EF4-FFF2-40B4-BE49-F238E27FC236}">
                  <a16:creationId xmlns:a16="http://schemas.microsoft.com/office/drawing/2014/main" id="{D85EA623-6426-CC40-BBD4-86A6FB4047BE}"/>
                </a:ext>
              </a:extLst>
            </p:cNvPr>
            <p:cNvGrpSpPr/>
            <p:nvPr/>
          </p:nvGrpSpPr>
          <p:grpSpPr>
            <a:xfrm>
              <a:off x="186585" y="5130246"/>
              <a:ext cx="2822968" cy="1253969"/>
              <a:chOff x="175506" y="5145558"/>
              <a:chExt cx="2822968" cy="1253969"/>
            </a:xfrm>
          </p:grpSpPr>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E0FA571F-0A52-1340-AF97-9330366705FD}"/>
                      </a:ext>
                    </a:extLst>
                  </p:cNvPr>
                  <p:cNvSpPr txBox="1"/>
                  <p:nvPr/>
                </p:nvSpPr>
                <p:spPr>
                  <a:xfrm>
                    <a:off x="175506" y="5167561"/>
                    <a:ext cx="7088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138" name="TextBox 137">
                    <a:extLst>
                      <a:ext uri="{FF2B5EF4-FFF2-40B4-BE49-F238E27FC236}">
                        <a16:creationId xmlns:a16="http://schemas.microsoft.com/office/drawing/2014/main" id="{E0FA571F-0A52-1340-AF97-9330366705FD}"/>
                      </a:ext>
                    </a:extLst>
                  </p:cNvPr>
                  <p:cNvSpPr txBox="1">
                    <a:spLocks noRot="1" noChangeAspect="1" noMove="1" noResize="1" noEditPoints="1" noAdjustHandles="1" noChangeArrowheads="1" noChangeShapeType="1" noTextEdit="1"/>
                  </p:cNvSpPr>
                  <p:nvPr/>
                </p:nvSpPr>
                <p:spPr>
                  <a:xfrm>
                    <a:off x="175506" y="5167561"/>
                    <a:ext cx="708848" cy="425886"/>
                  </a:xfrm>
                  <a:prstGeom prst="rect">
                    <a:avLst/>
                  </a:prstGeom>
                  <a:blipFill>
                    <a:blip r:embed="rId4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730DC121-8E44-D745-A0F8-16FC856BECF0}"/>
                      </a:ext>
                    </a:extLst>
                  </p:cNvPr>
                  <p:cNvSpPr txBox="1"/>
                  <p:nvPr/>
                </p:nvSpPr>
                <p:spPr>
                  <a:xfrm>
                    <a:off x="185496" y="5784978"/>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139" name="TextBox 138">
                    <a:extLst>
                      <a:ext uri="{FF2B5EF4-FFF2-40B4-BE49-F238E27FC236}">
                        <a16:creationId xmlns:a16="http://schemas.microsoft.com/office/drawing/2014/main" id="{730DC121-8E44-D745-A0F8-16FC856BECF0}"/>
                      </a:ext>
                    </a:extLst>
                  </p:cNvPr>
                  <p:cNvSpPr txBox="1">
                    <a:spLocks noRot="1" noChangeAspect="1" noMove="1" noResize="1" noEditPoints="1" noAdjustHandles="1" noChangeArrowheads="1" noChangeShapeType="1" noTextEdit="1"/>
                  </p:cNvSpPr>
                  <p:nvPr/>
                </p:nvSpPr>
                <p:spPr>
                  <a:xfrm>
                    <a:off x="185496" y="5784978"/>
                    <a:ext cx="725648" cy="425886"/>
                  </a:xfrm>
                  <a:prstGeom prst="rect">
                    <a:avLst/>
                  </a:prstGeom>
                  <a:blipFill>
                    <a:blip r:embed="rId41"/>
                    <a:stretch>
                      <a:fillRect/>
                    </a:stretch>
                  </a:blipFill>
                </p:spPr>
                <p:txBody>
                  <a:bodyPr/>
                  <a:lstStyle/>
                  <a:p>
                    <a:r>
                      <a:rPr lang="en-US">
                        <a:noFill/>
                      </a:rPr>
                      <a:t> </a:t>
                    </a:r>
                  </a:p>
                </p:txBody>
              </p:sp>
            </mc:Fallback>
          </mc:AlternateContent>
          <p:sp>
            <p:nvSpPr>
              <p:cNvPr id="141" name="Rectangle 140">
                <a:extLst>
                  <a:ext uri="{FF2B5EF4-FFF2-40B4-BE49-F238E27FC236}">
                    <a16:creationId xmlns:a16="http://schemas.microsoft.com/office/drawing/2014/main" id="{BF193163-5C6A-D248-9CD1-FCD88BD87E7C}"/>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142" name="TextBox 141">
                <a:extLst>
                  <a:ext uri="{FF2B5EF4-FFF2-40B4-BE49-F238E27FC236}">
                    <a16:creationId xmlns:a16="http://schemas.microsoft.com/office/drawing/2014/main" id="{8DD1D90F-6891-3841-9E6D-6352D0B8B340}"/>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143" name="Straight Arrow Connector 142">
                <a:extLst>
                  <a:ext uri="{FF2B5EF4-FFF2-40B4-BE49-F238E27FC236}">
                    <a16:creationId xmlns:a16="http://schemas.microsoft.com/office/drawing/2014/main" id="{FA9D376A-49C0-AF42-A779-1F74FD206BD9}"/>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7" name="TextBox 136">
              <a:extLst>
                <a:ext uri="{FF2B5EF4-FFF2-40B4-BE49-F238E27FC236}">
                  <a16:creationId xmlns:a16="http://schemas.microsoft.com/office/drawing/2014/main" id="{8735C3B2-8189-4844-8467-D2118F1A4DCB}"/>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145" name="Straight Arrow Connector 144">
            <a:extLst>
              <a:ext uri="{FF2B5EF4-FFF2-40B4-BE49-F238E27FC236}">
                <a16:creationId xmlns:a16="http://schemas.microsoft.com/office/drawing/2014/main" id="{F1046B2D-90AF-FC4A-AA1C-5FAFFE9D75BB}"/>
              </a:ext>
            </a:extLst>
          </p:cNvPr>
          <p:cNvCxnSpPr/>
          <p:nvPr/>
        </p:nvCxnSpPr>
        <p:spPr>
          <a:xfrm flipV="1">
            <a:off x="7161123" y="4566415"/>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61C0828-1EB6-3343-A53A-02471E0C8211}"/>
              </a:ext>
            </a:extLst>
          </p:cNvPr>
          <p:cNvCxnSpPr/>
          <p:nvPr/>
        </p:nvCxnSpPr>
        <p:spPr>
          <a:xfrm flipV="1">
            <a:off x="6652241" y="4332826"/>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683FAE7-2D1B-184A-A238-D6D0B711B2BB}"/>
              </a:ext>
            </a:extLst>
          </p:cNvPr>
          <p:cNvCxnSpPr/>
          <p:nvPr/>
        </p:nvCxnSpPr>
        <p:spPr>
          <a:xfrm flipV="1">
            <a:off x="8648730" y="3718897"/>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824F6F1-42E4-B34F-902A-4BED5BFD15D0}"/>
              </a:ext>
            </a:extLst>
          </p:cNvPr>
          <p:cNvCxnSpPr/>
          <p:nvPr/>
        </p:nvCxnSpPr>
        <p:spPr>
          <a:xfrm flipV="1">
            <a:off x="8642142" y="43442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1A545EC0-B14C-2248-9FE2-52C761D98F60}"/>
              </a:ext>
            </a:extLst>
          </p:cNvPr>
          <p:cNvGrpSpPr/>
          <p:nvPr/>
        </p:nvGrpSpPr>
        <p:grpSpPr>
          <a:xfrm>
            <a:off x="-63357" y="227999"/>
            <a:ext cx="4512384" cy="2958911"/>
            <a:chOff x="122192" y="3425304"/>
            <a:chExt cx="4512384" cy="2958911"/>
          </a:xfrm>
        </p:grpSpPr>
        <p:grpSp>
          <p:nvGrpSpPr>
            <p:cNvPr id="201" name="Group 200">
              <a:extLst>
                <a:ext uri="{FF2B5EF4-FFF2-40B4-BE49-F238E27FC236}">
                  <a16:creationId xmlns:a16="http://schemas.microsoft.com/office/drawing/2014/main" id="{C375BABA-91A8-F248-9486-B81F379DE8E3}"/>
                </a:ext>
              </a:extLst>
            </p:cNvPr>
            <p:cNvGrpSpPr/>
            <p:nvPr/>
          </p:nvGrpSpPr>
          <p:grpSpPr>
            <a:xfrm>
              <a:off x="122192" y="4834719"/>
              <a:ext cx="2887361" cy="1549496"/>
              <a:chOff x="111113" y="4850031"/>
              <a:chExt cx="2887361" cy="1549496"/>
            </a:xfrm>
          </p:grpSpPr>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337AFA93-AC97-A04A-81DB-89570AECDAF5}"/>
                      </a:ext>
                    </a:extLst>
                  </p:cNvPr>
                  <p:cNvSpPr txBox="1"/>
                  <p:nvPr/>
                </p:nvSpPr>
                <p:spPr>
                  <a:xfrm>
                    <a:off x="111113" y="5157502"/>
                    <a:ext cx="708848" cy="4305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&lt;0&gt;</m:t>
                              </m:r>
                            </m:sup>
                          </m:sSubSup>
                        </m:oMath>
                      </m:oMathPara>
                    </a14:m>
                    <a:endParaRPr lang="en-US" dirty="0"/>
                  </a:p>
                </p:txBody>
              </p:sp>
            </mc:Choice>
            <mc:Fallback xmlns="">
              <p:sp>
                <p:nvSpPr>
                  <p:cNvPr id="206" name="TextBox 205">
                    <a:extLst>
                      <a:ext uri="{FF2B5EF4-FFF2-40B4-BE49-F238E27FC236}">
                        <a16:creationId xmlns:a16="http://schemas.microsoft.com/office/drawing/2014/main" id="{337AFA93-AC97-A04A-81DB-89570AECDAF5}"/>
                      </a:ext>
                    </a:extLst>
                  </p:cNvPr>
                  <p:cNvSpPr txBox="1">
                    <a:spLocks noRot="1" noChangeAspect="1" noMove="1" noResize="1" noEditPoints="1" noAdjustHandles="1" noChangeArrowheads="1" noChangeShapeType="1" noTextEdit="1"/>
                  </p:cNvSpPr>
                  <p:nvPr/>
                </p:nvSpPr>
                <p:spPr>
                  <a:xfrm>
                    <a:off x="111113" y="5157502"/>
                    <a:ext cx="708848" cy="430567"/>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7" name="TextBox 206">
                    <a:extLst>
                      <a:ext uri="{FF2B5EF4-FFF2-40B4-BE49-F238E27FC236}">
                        <a16:creationId xmlns:a16="http://schemas.microsoft.com/office/drawing/2014/main" id="{9F6CCF6E-A3DC-5B44-B44B-8B44DB1CC04E}"/>
                      </a:ext>
                    </a:extLst>
                  </p:cNvPr>
                  <p:cNvSpPr txBox="1"/>
                  <p:nvPr/>
                </p:nvSpPr>
                <p:spPr>
                  <a:xfrm>
                    <a:off x="111113" y="5771676"/>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&lt;0&gt;</m:t>
                              </m:r>
                            </m:sup>
                          </m:sSubSup>
                        </m:oMath>
                      </m:oMathPara>
                    </a14:m>
                    <a:endParaRPr lang="en-US" dirty="0"/>
                  </a:p>
                </p:txBody>
              </p:sp>
            </mc:Choice>
            <mc:Fallback xmlns="">
              <p:sp>
                <p:nvSpPr>
                  <p:cNvPr id="207" name="TextBox 206">
                    <a:extLst>
                      <a:ext uri="{FF2B5EF4-FFF2-40B4-BE49-F238E27FC236}">
                        <a16:creationId xmlns:a16="http://schemas.microsoft.com/office/drawing/2014/main" id="{9F6CCF6E-A3DC-5B44-B44B-8B44DB1CC04E}"/>
                      </a:ext>
                    </a:extLst>
                  </p:cNvPr>
                  <p:cNvSpPr txBox="1">
                    <a:spLocks noRot="1" noChangeAspect="1" noMove="1" noResize="1" noEditPoints="1" noAdjustHandles="1" noChangeArrowheads="1" noChangeShapeType="1" noTextEdit="1"/>
                  </p:cNvSpPr>
                  <p:nvPr/>
                </p:nvSpPr>
                <p:spPr>
                  <a:xfrm>
                    <a:off x="111113" y="5771676"/>
                    <a:ext cx="725648" cy="425886"/>
                  </a:xfrm>
                  <a:prstGeom prst="rect">
                    <a:avLst/>
                  </a:prstGeom>
                  <a:blipFill>
                    <a:blip r:embed="rId43"/>
                    <a:stretch>
                      <a:fillRect/>
                    </a:stretch>
                  </a:blipFill>
                </p:spPr>
                <p:txBody>
                  <a:bodyPr/>
                  <a:lstStyle/>
                  <a:p>
                    <a:r>
                      <a:rPr lang="en-US">
                        <a:noFill/>
                      </a:rPr>
                      <a:t> </a:t>
                    </a:r>
                  </a:p>
                </p:txBody>
              </p:sp>
            </mc:Fallback>
          </mc:AlternateContent>
          <p:sp>
            <p:nvSpPr>
              <p:cNvPr id="209" name="Rectangle 208">
                <a:extLst>
                  <a:ext uri="{FF2B5EF4-FFF2-40B4-BE49-F238E27FC236}">
                    <a16:creationId xmlns:a16="http://schemas.microsoft.com/office/drawing/2014/main" id="{627AF7B8-F950-4C42-BB69-56D0974F3664}"/>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210" name="TextBox 209">
                <a:extLst>
                  <a:ext uri="{FF2B5EF4-FFF2-40B4-BE49-F238E27FC236}">
                    <a16:creationId xmlns:a16="http://schemas.microsoft.com/office/drawing/2014/main" id="{FA8E9050-27CD-2A4C-B5B4-A76EA4DAB555}"/>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211" name="Straight Arrow Connector 210">
                <a:extLst>
                  <a:ext uri="{FF2B5EF4-FFF2-40B4-BE49-F238E27FC236}">
                    <a16:creationId xmlns:a16="http://schemas.microsoft.com/office/drawing/2014/main" id="{B4C5B4E3-695A-314A-BF7A-386846C4082C}"/>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A95036B-CC9C-DC49-9372-9F3D20AB83F3}"/>
                  </a:ext>
                </a:extLst>
              </p:cNvPr>
              <p:cNvCxnSpPr>
                <a:cxnSpLocks/>
              </p:cNvCxnSpPr>
              <p:nvPr/>
            </p:nvCxnSpPr>
            <p:spPr>
              <a:xfrm flipV="1">
                <a:off x="2704625" y="4850031"/>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05" name="TextBox 204">
              <a:extLst>
                <a:ext uri="{FF2B5EF4-FFF2-40B4-BE49-F238E27FC236}">
                  <a16:creationId xmlns:a16="http://schemas.microsoft.com/office/drawing/2014/main" id="{0A9CA234-71A9-D649-AD73-71038C9CDBEA}"/>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213" name="Straight Arrow Connector 212">
            <a:extLst>
              <a:ext uri="{FF2B5EF4-FFF2-40B4-BE49-F238E27FC236}">
                <a16:creationId xmlns:a16="http://schemas.microsoft.com/office/drawing/2014/main" id="{F91DF394-B340-3D43-A26E-53857B1EBD20}"/>
              </a:ext>
            </a:extLst>
          </p:cNvPr>
          <p:cNvCxnSpPr/>
          <p:nvPr/>
        </p:nvCxnSpPr>
        <p:spPr>
          <a:xfrm flipV="1">
            <a:off x="1058399" y="3001630"/>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6984860-E94F-134C-8D64-2B82FC255350}"/>
              </a:ext>
            </a:extLst>
          </p:cNvPr>
          <p:cNvCxnSpPr/>
          <p:nvPr/>
        </p:nvCxnSpPr>
        <p:spPr>
          <a:xfrm flipV="1">
            <a:off x="614370" y="2729827"/>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F13E578-39E0-5B42-BD65-BC9268BC66E5}"/>
              </a:ext>
            </a:extLst>
          </p:cNvPr>
          <p:cNvCxnSpPr/>
          <p:nvPr/>
        </p:nvCxnSpPr>
        <p:spPr>
          <a:xfrm flipV="1">
            <a:off x="2569977" y="2126666"/>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716E51AF-6B67-014E-B6A8-FB2B50E9D22F}"/>
              </a:ext>
            </a:extLst>
          </p:cNvPr>
          <p:cNvCxnSpPr/>
          <p:nvPr/>
        </p:nvCxnSpPr>
        <p:spPr>
          <a:xfrm flipV="1">
            <a:off x="2569977" y="2752023"/>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5C16CAA6-26BF-8849-9743-E743E691295D}"/>
              </a:ext>
            </a:extLst>
          </p:cNvPr>
          <p:cNvGrpSpPr/>
          <p:nvPr/>
        </p:nvGrpSpPr>
        <p:grpSpPr>
          <a:xfrm>
            <a:off x="2950704" y="222995"/>
            <a:ext cx="4458462" cy="2958911"/>
            <a:chOff x="176114" y="3425304"/>
            <a:chExt cx="4458462" cy="2958911"/>
          </a:xfrm>
        </p:grpSpPr>
        <p:grpSp>
          <p:nvGrpSpPr>
            <p:cNvPr id="218" name="Group 217">
              <a:extLst>
                <a:ext uri="{FF2B5EF4-FFF2-40B4-BE49-F238E27FC236}">
                  <a16:creationId xmlns:a16="http://schemas.microsoft.com/office/drawing/2014/main" id="{67DD62B5-7166-6645-8A01-13DFAE9ADC8D}"/>
                </a:ext>
              </a:extLst>
            </p:cNvPr>
            <p:cNvGrpSpPr/>
            <p:nvPr/>
          </p:nvGrpSpPr>
          <p:grpSpPr>
            <a:xfrm>
              <a:off x="176114" y="4839723"/>
              <a:ext cx="2833439" cy="1544492"/>
              <a:chOff x="165035" y="4855035"/>
              <a:chExt cx="2833439" cy="1544492"/>
            </a:xfrm>
          </p:grpSpPr>
          <mc:AlternateContent xmlns:mc="http://schemas.openxmlformats.org/markup-compatibility/2006" xmlns:a14="http://schemas.microsoft.com/office/drawing/2010/main">
            <mc:Choice Requires="a14">
              <p:sp>
                <p:nvSpPr>
                  <p:cNvPr id="223" name="TextBox 222">
                    <a:extLst>
                      <a:ext uri="{FF2B5EF4-FFF2-40B4-BE49-F238E27FC236}">
                        <a16:creationId xmlns:a16="http://schemas.microsoft.com/office/drawing/2014/main" id="{B5577D43-71D4-CB48-82DF-6B7B7EAD34AB}"/>
                      </a:ext>
                    </a:extLst>
                  </p:cNvPr>
                  <p:cNvSpPr txBox="1"/>
                  <p:nvPr/>
                </p:nvSpPr>
                <p:spPr>
                  <a:xfrm>
                    <a:off x="165035" y="5178093"/>
                    <a:ext cx="7088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223" name="TextBox 222">
                    <a:extLst>
                      <a:ext uri="{FF2B5EF4-FFF2-40B4-BE49-F238E27FC236}">
                        <a16:creationId xmlns:a16="http://schemas.microsoft.com/office/drawing/2014/main" id="{B5577D43-71D4-CB48-82DF-6B7B7EAD34AB}"/>
                      </a:ext>
                    </a:extLst>
                  </p:cNvPr>
                  <p:cNvSpPr txBox="1">
                    <a:spLocks noRot="1" noChangeAspect="1" noMove="1" noResize="1" noEditPoints="1" noAdjustHandles="1" noChangeArrowheads="1" noChangeShapeType="1" noTextEdit="1"/>
                  </p:cNvSpPr>
                  <p:nvPr/>
                </p:nvSpPr>
                <p:spPr>
                  <a:xfrm>
                    <a:off x="165035" y="5178093"/>
                    <a:ext cx="708848" cy="425309"/>
                  </a:xfrm>
                  <a:prstGeom prst="rect">
                    <a:avLst/>
                  </a:prstGeom>
                  <a:blipFill>
                    <a:blip r:embed="rId4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TextBox 223">
                    <a:extLst>
                      <a:ext uri="{FF2B5EF4-FFF2-40B4-BE49-F238E27FC236}">
                        <a16:creationId xmlns:a16="http://schemas.microsoft.com/office/drawing/2014/main" id="{E1DE86E7-6C99-2A4C-9B61-D9D5910AE904}"/>
                      </a:ext>
                    </a:extLst>
                  </p:cNvPr>
                  <p:cNvSpPr txBox="1"/>
                  <p:nvPr/>
                </p:nvSpPr>
                <p:spPr>
                  <a:xfrm>
                    <a:off x="185496" y="5795911"/>
                    <a:ext cx="725648" cy="4253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m:t>
                              </m:r>
                              <m:r>
                                <a:rPr lang="en-US" b="0" i="1" smtClean="0">
                                  <a:latin typeface="Cambria Math" panose="02040503050406030204" pitchFamily="18" charset="0"/>
                                </a:rPr>
                                <m:t>1</m:t>
                              </m:r>
                              <m:r>
                                <a:rPr lang="en-US" b="0" i="1" smtClean="0">
                                  <a:latin typeface="Cambria Math" charset="0"/>
                                </a:rPr>
                                <m:t>&gt;</m:t>
                              </m:r>
                            </m:sup>
                          </m:sSubSup>
                        </m:oMath>
                      </m:oMathPara>
                    </a14:m>
                    <a:endParaRPr lang="en-US" dirty="0"/>
                  </a:p>
                </p:txBody>
              </p:sp>
            </mc:Choice>
            <mc:Fallback xmlns="">
              <p:sp>
                <p:nvSpPr>
                  <p:cNvPr id="224" name="TextBox 223">
                    <a:extLst>
                      <a:ext uri="{FF2B5EF4-FFF2-40B4-BE49-F238E27FC236}">
                        <a16:creationId xmlns:a16="http://schemas.microsoft.com/office/drawing/2014/main" id="{E1DE86E7-6C99-2A4C-9B61-D9D5910AE904}"/>
                      </a:ext>
                    </a:extLst>
                  </p:cNvPr>
                  <p:cNvSpPr txBox="1">
                    <a:spLocks noRot="1" noChangeAspect="1" noMove="1" noResize="1" noEditPoints="1" noAdjustHandles="1" noChangeArrowheads="1" noChangeShapeType="1" noTextEdit="1"/>
                  </p:cNvSpPr>
                  <p:nvPr/>
                </p:nvSpPr>
                <p:spPr>
                  <a:xfrm>
                    <a:off x="185496" y="5795911"/>
                    <a:ext cx="725648" cy="425309"/>
                  </a:xfrm>
                  <a:prstGeom prst="rect">
                    <a:avLst/>
                  </a:prstGeom>
                  <a:blipFill>
                    <a:blip r:embed="rId45"/>
                    <a:stretch>
                      <a:fillRect/>
                    </a:stretch>
                  </a:blipFill>
                </p:spPr>
                <p:txBody>
                  <a:bodyPr/>
                  <a:lstStyle/>
                  <a:p>
                    <a:r>
                      <a:rPr lang="en-US">
                        <a:noFill/>
                      </a:rPr>
                      <a:t> </a:t>
                    </a:r>
                  </a:p>
                </p:txBody>
              </p:sp>
            </mc:Fallback>
          </mc:AlternateContent>
          <p:sp>
            <p:nvSpPr>
              <p:cNvPr id="226" name="Rectangle 225">
                <a:extLst>
                  <a:ext uri="{FF2B5EF4-FFF2-40B4-BE49-F238E27FC236}">
                    <a16:creationId xmlns:a16="http://schemas.microsoft.com/office/drawing/2014/main" id="{F9197C57-2929-D344-A9DF-38CB430438DF}"/>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227" name="TextBox 226">
                <a:extLst>
                  <a:ext uri="{FF2B5EF4-FFF2-40B4-BE49-F238E27FC236}">
                    <a16:creationId xmlns:a16="http://schemas.microsoft.com/office/drawing/2014/main" id="{16367DFD-711C-F140-9A94-7AACEAA3B24C}"/>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228" name="Straight Arrow Connector 227">
                <a:extLst>
                  <a:ext uri="{FF2B5EF4-FFF2-40B4-BE49-F238E27FC236}">
                    <a16:creationId xmlns:a16="http://schemas.microsoft.com/office/drawing/2014/main" id="{17A97101-A454-E64D-8141-10F53A5C4262}"/>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2D53FA11-B79F-EC41-A2B3-B2D57BCA6FD9}"/>
                  </a:ext>
                </a:extLst>
              </p:cNvPr>
              <p:cNvCxnSpPr>
                <a:cxnSpLocks/>
              </p:cNvCxnSpPr>
              <p:nvPr/>
            </p:nvCxnSpPr>
            <p:spPr>
              <a:xfrm flipV="1">
                <a:off x="2704625" y="4855035"/>
                <a:ext cx="0" cy="29746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22" name="TextBox 221">
              <a:extLst>
                <a:ext uri="{FF2B5EF4-FFF2-40B4-BE49-F238E27FC236}">
                  <a16:creationId xmlns:a16="http://schemas.microsoft.com/office/drawing/2014/main" id="{5C6E0DB9-22EE-8142-AE1D-D9BDD06DD091}"/>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230" name="Straight Arrow Connector 229">
            <a:extLst>
              <a:ext uri="{FF2B5EF4-FFF2-40B4-BE49-F238E27FC236}">
                <a16:creationId xmlns:a16="http://schemas.microsoft.com/office/drawing/2014/main" id="{043504C0-4FD0-7E44-B5BA-A6F44D619F3A}"/>
              </a:ext>
            </a:extLst>
          </p:cNvPr>
          <p:cNvCxnSpPr/>
          <p:nvPr/>
        </p:nvCxnSpPr>
        <p:spPr>
          <a:xfrm flipV="1">
            <a:off x="4072774" y="3007014"/>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E9A8D09D-9C32-154E-8CAB-C9D3F4F49219}"/>
              </a:ext>
            </a:extLst>
          </p:cNvPr>
          <p:cNvCxnSpPr/>
          <p:nvPr/>
        </p:nvCxnSpPr>
        <p:spPr>
          <a:xfrm flipV="1">
            <a:off x="3574509" y="2735211"/>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0780E652-294C-0D43-A77C-82FC6D23027B}"/>
              </a:ext>
            </a:extLst>
          </p:cNvPr>
          <p:cNvCxnSpPr/>
          <p:nvPr/>
        </p:nvCxnSpPr>
        <p:spPr>
          <a:xfrm flipV="1">
            <a:off x="5679240" y="2144705"/>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4016C99-DF0D-9646-A02F-E7CEBBEA46E6}"/>
              </a:ext>
            </a:extLst>
          </p:cNvPr>
          <p:cNvCxnSpPr/>
          <p:nvPr/>
        </p:nvCxnSpPr>
        <p:spPr>
          <a:xfrm flipV="1">
            <a:off x="5679240" y="2770062"/>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47E5B559-BB03-5F4E-A1D1-09677E77DF74}"/>
              </a:ext>
            </a:extLst>
          </p:cNvPr>
          <p:cNvGrpSpPr/>
          <p:nvPr/>
        </p:nvGrpSpPr>
        <p:grpSpPr>
          <a:xfrm>
            <a:off x="6027660" y="222995"/>
            <a:ext cx="4447991" cy="2958911"/>
            <a:chOff x="186585" y="3425304"/>
            <a:chExt cx="4447991" cy="2958911"/>
          </a:xfrm>
        </p:grpSpPr>
        <p:grpSp>
          <p:nvGrpSpPr>
            <p:cNvPr id="235" name="Group 234">
              <a:extLst>
                <a:ext uri="{FF2B5EF4-FFF2-40B4-BE49-F238E27FC236}">
                  <a16:creationId xmlns:a16="http://schemas.microsoft.com/office/drawing/2014/main" id="{12595D5B-55CD-7A42-8E88-A996DBE85247}"/>
                </a:ext>
              </a:extLst>
            </p:cNvPr>
            <p:cNvGrpSpPr/>
            <p:nvPr/>
          </p:nvGrpSpPr>
          <p:grpSpPr>
            <a:xfrm>
              <a:off x="186585" y="4839723"/>
              <a:ext cx="2822968" cy="1544492"/>
              <a:chOff x="175506" y="4855035"/>
              <a:chExt cx="2822968" cy="1544492"/>
            </a:xfrm>
          </p:grpSpPr>
          <mc:AlternateContent xmlns:mc="http://schemas.openxmlformats.org/markup-compatibility/2006" xmlns:a14="http://schemas.microsoft.com/office/drawing/2010/main">
            <mc:Choice Requires="a14">
              <p:sp>
                <p:nvSpPr>
                  <p:cNvPr id="240" name="TextBox 239">
                    <a:extLst>
                      <a:ext uri="{FF2B5EF4-FFF2-40B4-BE49-F238E27FC236}">
                        <a16:creationId xmlns:a16="http://schemas.microsoft.com/office/drawing/2014/main" id="{4C1F0B05-8251-1A46-88E5-942AC34E4F9F}"/>
                      </a:ext>
                    </a:extLst>
                  </p:cNvPr>
                  <p:cNvSpPr txBox="1"/>
                  <p:nvPr/>
                </p:nvSpPr>
                <p:spPr>
                  <a:xfrm>
                    <a:off x="175506" y="5167561"/>
                    <a:ext cx="7088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𝑐</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240" name="TextBox 239">
                    <a:extLst>
                      <a:ext uri="{FF2B5EF4-FFF2-40B4-BE49-F238E27FC236}">
                        <a16:creationId xmlns:a16="http://schemas.microsoft.com/office/drawing/2014/main" id="{4C1F0B05-8251-1A46-88E5-942AC34E4F9F}"/>
                      </a:ext>
                    </a:extLst>
                  </p:cNvPr>
                  <p:cNvSpPr txBox="1">
                    <a:spLocks noRot="1" noChangeAspect="1" noMove="1" noResize="1" noEditPoints="1" noAdjustHandles="1" noChangeArrowheads="1" noChangeShapeType="1" noTextEdit="1"/>
                  </p:cNvSpPr>
                  <p:nvPr/>
                </p:nvSpPr>
                <p:spPr>
                  <a:xfrm>
                    <a:off x="175506" y="5167561"/>
                    <a:ext cx="708848" cy="425886"/>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TextBox 240">
                    <a:extLst>
                      <a:ext uri="{FF2B5EF4-FFF2-40B4-BE49-F238E27FC236}">
                        <a16:creationId xmlns:a16="http://schemas.microsoft.com/office/drawing/2014/main" id="{D10470DC-D63B-5C4E-8346-B55529626433}"/>
                      </a:ext>
                    </a:extLst>
                  </p:cNvPr>
                  <p:cNvSpPr txBox="1"/>
                  <p:nvPr/>
                </p:nvSpPr>
                <p:spPr>
                  <a:xfrm>
                    <a:off x="185496" y="5784978"/>
                    <a:ext cx="725648" cy="425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𝑎</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sub>
                            <m:sup>
                              <m:r>
                                <a:rPr lang="en-US" b="0" i="1" smtClean="0">
                                  <a:latin typeface="Cambria Math" charset="0"/>
                                </a:rPr>
                                <m:t>&lt;</m:t>
                              </m:r>
                              <m:r>
                                <a:rPr lang="en-US" b="0" i="1" smtClean="0">
                                  <a:latin typeface="Cambria Math" panose="02040503050406030204" pitchFamily="18" charset="0"/>
                                </a:rPr>
                                <m:t>2</m:t>
                              </m:r>
                              <m:r>
                                <a:rPr lang="en-US" b="0" i="1" smtClean="0">
                                  <a:latin typeface="Cambria Math" charset="0"/>
                                </a:rPr>
                                <m:t>&gt;</m:t>
                              </m:r>
                            </m:sup>
                          </m:sSubSup>
                        </m:oMath>
                      </m:oMathPara>
                    </a14:m>
                    <a:endParaRPr lang="en-US" dirty="0"/>
                  </a:p>
                </p:txBody>
              </p:sp>
            </mc:Choice>
            <mc:Fallback xmlns="">
              <p:sp>
                <p:nvSpPr>
                  <p:cNvPr id="241" name="TextBox 240">
                    <a:extLst>
                      <a:ext uri="{FF2B5EF4-FFF2-40B4-BE49-F238E27FC236}">
                        <a16:creationId xmlns:a16="http://schemas.microsoft.com/office/drawing/2014/main" id="{D10470DC-D63B-5C4E-8346-B55529626433}"/>
                      </a:ext>
                    </a:extLst>
                  </p:cNvPr>
                  <p:cNvSpPr txBox="1">
                    <a:spLocks noRot="1" noChangeAspect="1" noMove="1" noResize="1" noEditPoints="1" noAdjustHandles="1" noChangeArrowheads="1" noChangeShapeType="1" noTextEdit="1"/>
                  </p:cNvSpPr>
                  <p:nvPr/>
                </p:nvSpPr>
                <p:spPr>
                  <a:xfrm>
                    <a:off x="185496" y="5784978"/>
                    <a:ext cx="725648" cy="425886"/>
                  </a:xfrm>
                  <a:prstGeom prst="rect">
                    <a:avLst/>
                  </a:prstGeom>
                  <a:blipFill>
                    <a:blip r:embed="rId47"/>
                    <a:stretch>
                      <a:fillRect/>
                    </a:stretch>
                  </a:blipFill>
                </p:spPr>
                <p:txBody>
                  <a:bodyPr/>
                  <a:lstStyle/>
                  <a:p>
                    <a:r>
                      <a:rPr lang="en-US">
                        <a:noFill/>
                      </a:rPr>
                      <a:t> </a:t>
                    </a:r>
                  </a:p>
                </p:txBody>
              </p:sp>
            </mc:Fallback>
          </mc:AlternateContent>
          <p:sp>
            <p:nvSpPr>
              <p:cNvPr id="243" name="Rectangle 242">
                <a:extLst>
                  <a:ext uri="{FF2B5EF4-FFF2-40B4-BE49-F238E27FC236}">
                    <a16:creationId xmlns:a16="http://schemas.microsoft.com/office/drawing/2014/main" id="{B71691B5-7801-544D-AC8C-E97AC4E85E7C}"/>
                  </a:ext>
                </a:extLst>
              </p:cNvPr>
              <p:cNvSpPr/>
              <p:nvPr/>
            </p:nvSpPr>
            <p:spPr>
              <a:xfrm>
                <a:off x="1022200" y="5145558"/>
                <a:ext cx="1976274" cy="1253969"/>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LSTM</a:t>
                </a:r>
              </a:p>
            </p:txBody>
          </p:sp>
          <p:sp>
            <p:nvSpPr>
              <p:cNvPr id="244" name="TextBox 243">
                <a:extLst>
                  <a:ext uri="{FF2B5EF4-FFF2-40B4-BE49-F238E27FC236}">
                    <a16:creationId xmlns:a16="http://schemas.microsoft.com/office/drawing/2014/main" id="{A0820ED7-9191-8F4B-B72A-D87A06E7959E}"/>
                  </a:ext>
                </a:extLst>
              </p:cNvPr>
              <p:cNvSpPr txBox="1"/>
              <p:nvPr/>
            </p:nvSpPr>
            <p:spPr>
              <a:xfrm>
                <a:off x="1725566" y="5536893"/>
                <a:ext cx="43" cy="177512"/>
              </a:xfrm>
              <a:prstGeom prst="rect">
                <a:avLst/>
              </a:prstGeom>
              <a:noFill/>
            </p:spPr>
            <p:txBody>
              <a:bodyPr wrap="none" lIns="0" tIns="0" rIns="0" bIns="0" rtlCol="0">
                <a:spAutoFit/>
              </a:bodyPr>
              <a:lstStyle/>
              <a:p>
                <a:endParaRPr lang="en-US" sz="1400" dirty="0"/>
              </a:p>
            </p:txBody>
          </p:sp>
          <p:cxnSp>
            <p:nvCxnSpPr>
              <p:cNvPr id="245" name="Straight Arrow Connector 244">
                <a:extLst>
                  <a:ext uri="{FF2B5EF4-FFF2-40B4-BE49-F238E27FC236}">
                    <a16:creationId xmlns:a16="http://schemas.microsoft.com/office/drawing/2014/main" id="{66DF6E2A-FF2C-5C4C-88F6-8B27DF211325}"/>
                  </a:ext>
                </a:extLst>
              </p:cNvPr>
              <p:cNvCxnSpPr/>
              <p:nvPr/>
            </p:nvCxnSpPr>
            <p:spPr>
              <a:xfrm flipV="1">
                <a:off x="788840" y="5306454"/>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EEB02193-C439-1A46-92DF-F70E72CAFDB0}"/>
                  </a:ext>
                </a:extLst>
              </p:cNvPr>
              <p:cNvCxnSpPr>
                <a:cxnSpLocks/>
              </p:cNvCxnSpPr>
              <p:nvPr/>
            </p:nvCxnSpPr>
            <p:spPr>
              <a:xfrm flipV="1">
                <a:off x="2704625" y="4855035"/>
                <a:ext cx="0" cy="297463"/>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39" name="TextBox 238">
              <a:extLst>
                <a:ext uri="{FF2B5EF4-FFF2-40B4-BE49-F238E27FC236}">
                  <a16:creationId xmlns:a16="http://schemas.microsoft.com/office/drawing/2014/main" id="{3F0E456B-5BCF-B742-865A-A15CEC22CB01}"/>
                </a:ext>
              </a:extLst>
            </p:cNvPr>
            <p:cNvSpPr txBox="1"/>
            <p:nvPr/>
          </p:nvSpPr>
          <p:spPr>
            <a:xfrm>
              <a:off x="4339302" y="3425304"/>
              <a:ext cx="295274" cy="523220"/>
            </a:xfrm>
            <a:prstGeom prst="rect">
              <a:avLst/>
            </a:prstGeom>
            <a:noFill/>
          </p:spPr>
          <p:txBody>
            <a:bodyPr wrap="none" rtlCol="0">
              <a:spAutoFit/>
            </a:bodyPr>
            <a:lstStyle/>
            <a:p>
              <a:r>
                <a:rPr lang="en-US" sz="2800" dirty="0">
                  <a:solidFill>
                    <a:schemeClr val="bg1"/>
                  </a:solidFill>
                </a:rPr>
                <a:t>-</a:t>
              </a:r>
            </a:p>
          </p:txBody>
        </p:sp>
      </p:grpSp>
      <p:cxnSp>
        <p:nvCxnSpPr>
          <p:cNvPr id="247" name="Straight Arrow Connector 246">
            <a:extLst>
              <a:ext uri="{FF2B5EF4-FFF2-40B4-BE49-F238E27FC236}">
                <a16:creationId xmlns:a16="http://schemas.microsoft.com/office/drawing/2014/main" id="{A9FF030F-88D6-8747-87F7-EED1DE61106C}"/>
              </a:ext>
            </a:extLst>
          </p:cNvPr>
          <p:cNvCxnSpPr/>
          <p:nvPr/>
        </p:nvCxnSpPr>
        <p:spPr>
          <a:xfrm flipV="1">
            <a:off x="7161123" y="3001629"/>
            <a:ext cx="0" cy="31585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FF75C1F-CD6F-A941-81F8-AF47AE09B7BC}"/>
              </a:ext>
            </a:extLst>
          </p:cNvPr>
          <p:cNvCxnSpPr/>
          <p:nvPr/>
        </p:nvCxnSpPr>
        <p:spPr>
          <a:xfrm flipV="1">
            <a:off x="6652241" y="2768040"/>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CA3DCA49-25ED-3544-92A3-6DEE68440212}"/>
              </a:ext>
            </a:extLst>
          </p:cNvPr>
          <p:cNvCxnSpPr/>
          <p:nvPr/>
        </p:nvCxnSpPr>
        <p:spPr>
          <a:xfrm flipV="1">
            <a:off x="8648730" y="2154111"/>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91B86A3A-F52F-2843-8228-469B746023F4}"/>
              </a:ext>
            </a:extLst>
          </p:cNvPr>
          <p:cNvCxnSpPr/>
          <p:nvPr/>
        </p:nvCxnSpPr>
        <p:spPr>
          <a:xfrm flipV="1">
            <a:off x="8642142" y="2779468"/>
            <a:ext cx="439466"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73CF319-82B2-EA43-961D-A4A32A54D790}"/>
              </a:ext>
            </a:extLst>
          </p:cNvPr>
          <p:cNvCxnSpPr/>
          <p:nvPr/>
        </p:nvCxnSpPr>
        <p:spPr>
          <a:xfrm>
            <a:off x="1053836" y="3317486"/>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AEFEDF85-469E-7840-86BF-5C7FFC675FCB}"/>
              </a:ext>
            </a:extLst>
          </p:cNvPr>
          <p:cNvCxnSpPr/>
          <p:nvPr/>
        </p:nvCxnSpPr>
        <p:spPr>
          <a:xfrm>
            <a:off x="2569977" y="3317486"/>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5" name="Straight Connector 254">
            <a:extLst>
              <a:ext uri="{FF2B5EF4-FFF2-40B4-BE49-F238E27FC236}">
                <a16:creationId xmlns:a16="http://schemas.microsoft.com/office/drawing/2014/main" id="{982486A2-0E71-8A4C-AA6E-A12DFDCE3ECC}"/>
              </a:ext>
            </a:extLst>
          </p:cNvPr>
          <p:cNvCxnSpPr/>
          <p:nvPr/>
        </p:nvCxnSpPr>
        <p:spPr>
          <a:xfrm>
            <a:off x="4077027" y="3317486"/>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6" name="Straight Connector 255">
            <a:extLst>
              <a:ext uri="{FF2B5EF4-FFF2-40B4-BE49-F238E27FC236}">
                <a16:creationId xmlns:a16="http://schemas.microsoft.com/office/drawing/2014/main" id="{4D898CB0-04E2-C04A-8B86-991A270458EC}"/>
              </a:ext>
            </a:extLst>
          </p:cNvPr>
          <p:cNvCxnSpPr/>
          <p:nvPr/>
        </p:nvCxnSpPr>
        <p:spPr>
          <a:xfrm>
            <a:off x="5593168" y="3317486"/>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7" name="Straight Connector 256">
            <a:extLst>
              <a:ext uri="{FF2B5EF4-FFF2-40B4-BE49-F238E27FC236}">
                <a16:creationId xmlns:a16="http://schemas.microsoft.com/office/drawing/2014/main" id="{35432AC3-371D-CD4D-9566-44FFEC244E45}"/>
              </a:ext>
            </a:extLst>
          </p:cNvPr>
          <p:cNvCxnSpPr/>
          <p:nvPr/>
        </p:nvCxnSpPr>
        <p:spPr>
          <a:xfrm>
            <a:off x="7161123" y="3317486"/>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93D959FA-6858-3D42-BA4B-66E1F8F8931C}"/>
              </a:ext>
            </a:extLst>
          </p:cNvPr>
          <p:cNvCxnSpPr/>
          <p:nvPr/>
        </p:nvCxnSpPr>
        <p:spPr>
          <a:xfrm>
            <a:off x="8677264" y="3317486"/>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1A06C2B9-7874-2F43-84B9-671E3560F530}"/>
              </a:ext>
            </a:extLst>
          </p:cNvPr>
          <p:cNvCxnSpPr/>
          <p:nvPr/>
        </p:nvCxnSpPr>
        <p:spPr>
          <a:xfrm>
            <a:off x="1053836" y="4882272"/>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0" name="Straight Connector 259">
            <a:extLst>
              <a:ext uri="{FF2B5EF4-FFF2-40B4-BE49-F238E27FC236}">
                <a16:creationId xmlns:a16="http://schemas.microsoft.com/office/drawing/2014/main" id="{C4E87EBB-D2D4-9840-A8AD-7DFE22D775E7}"/>
              </a:ext>
            </a:extLst>
          </p:cNvPr>
          <p:cNvCxnSpPr/>
          <p:nvPr/>
        </p:nvCxnSpPr>
        <p:spPr>
          <a:xfrm>
            <a:off x="2569977" y="4882272"/>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1" name="Straight Connector 260">
            <a:extLst>
              <a:ext uri="{FF2B5EF4-FFF2-40B4-BE49-F238E27FC236}">
                <a16:creationId xmlns:a16="http://schemas.microsoft.com/office/drawing/2014/main" id="{411E6C4F-219C-3C42-8548-52F2B70BF5FC}"/>
              </a:ext>
            </a:extLst>
          </p:cNvPr>
          <p:cNvCxnSpPr/>
          <p:nvPr/>
        </p:nvCxnSpPr>
        <p:spPr>
          <a:xfrm>
            <a:off x="4077027" y="4875311"/>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2" name="Straight Connector 261">
            <a:extLst>
              <a:ext uri="{FF2B5EF4-FFF2-40B4-BE49-F238E27FC236}">
                <a16:creationId xmlns:a16="http://schemas.microsoft.com/office/drawing/2014/main" id="{68B1B3C1-D2CF-174D-9CD4-6047250E0EBF}"/>
              </a:ext>
            </a:extLst>
          </p:cNvPr>
          <p:cNvCxnSpPr/>
          <p:nvPr/>
        </p:nvCxnSpPr>
        <p:spPr>
          <a:xfrm>
            <a:off x="5593168" y="4875311"/>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3" name="Straight Connector 262">
            <a:extLst>
              <a:ext uri="{FF2B5EF4-FFF2-40B4-BE49-F238E27FC236}">
                <a16:creationId xmlns:a16="http://schemas.microsoft.com/office/drawing/2014/main" id="{2643DF69-CB76-4040-9347-F1C09771C266}"/>
              </a:ext>
            </a:extLst>
          </p:cNvPr>
          <p:cNvCxnSpPr/>
          <p:nvPr/>
        </p:nvCxnSpPr>
        <p:spPr>
          <a:xfrm>
            <a:off x="7161123" y="4882272"/>
            <a:ext cx="1516141" cy="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264" name="Straight Connector 263">
            <a:extLst>
              <a:ext uri="{FF2B5EF4-FFF2-40B4-BE49-F238E27FC236}">
                <a16:creationId xmlns:a16="http://schemas.microsoft.com/office/drawing/2014/main" id="{F8F0D36C-42EB-A242-B48D-3705201898CF}"/>
              </a:ext>
            </a:extLst>
          </p:cNvPr>
          <p:cNvCxnSpPr/>
          <p:nvPr/>
        </p:nvCxnSpPr>
        <p:spPr>
          <a:xfrm>
            <a:off x="8677264" y="4882272"/>
            <a:ext cx="0" cy="17523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8" name="TextBox 267">
            <a:extLst>
              <a:ext uri="{FF2B5EF4-FFF2-40B4-BE49-F238E27FC236}">
                <a16:creationId xmlns:a16="http://schemas.microsoft.com/office/drawing/2014/main" id="{573DB309-8000-9C4E-84A6-61E1BB60ADE2}"/>
              </a:ext>
            </a:extLst>
          </p:cNvPr>
          <p:cNvSpPr txBox="1"/>
          <p:nvPr/>
        </p:nvSpPr>
        <p:spPr>
          <a:xfrm>
            <a:off x="445605" y="316301"/>
            <a:ext cx="1791575" cy="369332"/>
          </a:xfrm>
          <a:prstGeom prst="rect">
            <a:avLst/>
          </a:prstGeom>
          <a:noFill/>
        </p:spPr>
        <p:txBody>
          <a:bodyPr wrap="square" rtlCol="0">
            <a:spAutoFit/>
          </a:bodyPr>
          <a:lstStyle/>
          <a:p>
            <a:r>
              <a:rPr lang="en-US" b="1" dirty="0">
                <a:solidFill>
                  <a:srgbClr val="00B0F0"/>
                </a:solidFill>
                <a:latin typeface="Times New Roman" panose="02020603050405020304" pitchFamily="18" charset="0"/>
                <a:cs typeface="Times New Roman" panose="02020603050405020304" pitchFamily="18" charset="0"/>
              </a:rPr>
              <a:t>3 layers LSTM</a:t>
            </a:r>
            <a:endParaRPr lang="en-US" b="1" dirty="0">
              <a:solidFill>
                <a:srgbClr val="00B0F0"/>
              </a:solidFill>
            </a:endParaRPr>
          </a:p>
        </p:txBody>
      </p:sp>
      <p:sp>
        <p:nvSpPr>
          <p:cNvPr id="269" name="TextBox 268">
            <a:extLst>
              <a:ext uri="{FF2B5EF4-FFF2-40B4-BE49-F238E27FC236}">
                <a16:creationId xmlns:a16="http://schemas.microsoft.com/office/drawing/2014/main" id="{6BA98704-E3C3-CE49-990B-E09654459A37}"/>
              </a:ext>
            </a:extLst>
          </p:cNvPr>
          <p:cNvSpPr txBox="1"/>
          <p:nvPr/>
        </p:nvSpPr>
        <p:spPr>
          <a:xfrm>
            <a:off x="2202982" y="955405"/>
            <a:ext cx="65434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softmax</a:t>
            </a:r>
          </a:p>
        </p:txBody>
      </p:sp>
      <p:sp>
        <p:nvSpPr>
          <p:cNvPr id="270" name="TextBox 269">
            <a:extLst>
              <a:ext uri="{FF2B5EF4-FFF2-40B4-BE49-F238E27FC236}">
                <a16:creationId xmlns:a16="http://schemas.microsoft.com/office/drawing/2014/main" id="{47D6F0BD-E2AE-A848-A53E-650BB889C876}"/>
              </a:ext>
            </a:extLst>
          </p:cNvPr>
          <p:cNvSpPr txBox="1"/>
          <p:nvPr/>
        </p:nvSpPr>
        <p:spPr>
          <a:xfrm>
            <a:off x="2317597" y="1422523"/>
            <a:ext cx="42511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relu</a:t>
            </a:r>
          </a:p>
        </p:txBody>
      </p:sp>
      <p:cxnSp>
        <p:nvCxnSpPr>
          <p:cNvPr id="271" name="Straight Arrow Connector 270">
            <a:extLst>
              <a:ext uri="{FF2B5EF4-FFF2-40B4-BE49-F238E27FC236}">
                <a16:creationId xmlns:a16="http://schemas.microsoft.com/office/drawing/2014/main" id="{87458EC2-68CF-F049-8FB9-91CC68A0769F}"/>
              </a:ext>
            </a:extLst>
          </p:cNvPr>
          <p:cNvCxnSpPr>
            <a:cxnSpLocks/>
          </p:cNvCxnSpPr>
          <p:nvPr/>
        </p:nvCxnSpPr>
        <p:spPr>
          <a:xfrm flipV="1">
            <a:off x="2530155" y="1120056"/>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A6EE3AB5-6DFE-9541-AEE4-4611B485F222}"/>
              </a:ext>
            </a:extLst>
          </p:cNvPr>
          <p:cNvCxnSpPr>
            <a:cxnSpLocks/>
          </p:cNvCxnSpPr>
          <p:nvPr/>
        </p:nvCxnSpPr>
        <p:spPr>
          <a:xfrm flipV="1">
            <a:off x="2533305" y="669271"/>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975B3092-6FC0-894D-9C78-E2BDB1627A6A}"/>
                  </a:ext>
                </a:extLst>
              </p:cNvPr>
              <p:cNvSpPr txBox="1"/>
              <p:nvPr/>
            </p:nvSpPr>
            <p:spPr>
              <a:xfrm>
                <a:off x="2237180" y="302525"/>
                <a:ext cx="7945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𝑦</m:t>
                          </m:r>
                        </m:e>
                        <m:sup>
                          <m:r>
                            <a:rPr lang="en-US" sz="2000" b="0" i="1" smtClean="0">
                              <a:latin typeface="Cambria Math" charset="0"/>
                            </a:rPr>
                            <m:t>&lt;</m:t>
                          </m:r>
                          <m:r>
                            <a:rPr lang="en-US" sz="2000" b="0" i="1" smtClean="0">
                              <a:latin typeface="Cambria Math" panose="02040503050406030204" pitchFamily="18" charset="0"/>
                            </a:rPr>
                            <m:t>2</m:t>
                          </m:r>
                          <m:r>
                            <a:rPr lang="en-US" sz="2000" b="0" i="1" smtClean="0">
                              <a:latin typeface="Cambria Math" charset="0"/>
                            </a:rPr>
                            <m:t>&gt;</m:t>
                          </m:r>
                        </m:sup>
                      </m:sSup>
                    </m:oMath>
                  </m:oMathPara>
                </a14:m>
                <a:endParaRPr lang="en-US" sz="2000" dirty="0"/>
              </a:p>
            </p:txBody>
          </p:sp>
        </mc:Choice>
        <mc:Fallback xmlns="">
          <p:sp>
            <p:nvSpPr>
              <p:cNvPr id="273" name="TextBox 272">
                <a:extLst>
                  <a:ext uri="{FF2B5EF4-FFF2-40B4-BE49-F238E27FC236}">
                    <a16:creationId xmlns:a16="http://schemas.microsoft.com/office/drawing/2014/main" id="{975B3092-6FC0-894D-9C78-E2BDB1627A6A}"/>
                  </a:ext>
                </a:extLst>
              </p:cNvPr>
              <p:cNvSpPr txBox="1">
                <a:spLocks noRot="1" noChangeAspect="1" noMove="1" noResize="1" noEditPoints="1" noAdjustHandles="1" noChangeArrowheads="1" noChangeShapeType="1" noTextEdit="1"/>
              </p:cNvSpPr>
              <p:nvPr/>
            </p:nvSpPr>
            <p:spPr>
              <a:xfrm>
                <a:off x="2237180" y="302525"/>
                <a:ext cx="794512" cy="400110"/>
              </a:xfrm>
              <a:prstGeom prst="rect">
                <a:avLst/>
              </a:prstGeom>
              <a:blipFill>
                <a:blip r:embed="rId48"/>
                <a:stretch>
                  <a:fillRect b="-6452"/>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C6651B1D-1250-E94D-8C24-D976F862A7EF}"/>
              </a:ext>
            </a:extLst>
          </p:cNvPr>
          <p:cNvSpPr txBox="1"/>
          <p:nvPr/>
        </p:nvSpPr>
        <p:spPr>
          <a:xfrm>
            <a:off x="5136280" y="952819"/>
            <a:ext cx="65434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softmax</a:t>
            </a:r>
          </a:p>
        </p:txBody>
      </p:sp>
      <p:sp>
        <p:nvSpPr>
          <p:cNvPr id="275" name="TextBox 274">
            <a:extLst>
              <a:ext uri="{FF2B5EF4-FFF2-40B4-BE49-F238E27FC236}">
                <a16:creationId xmlns:a16="http://schemas.microsoft.com/office/drawing/2014/main" id="{D3AD7533-2EAC-C344-9D87-BD44C1008E78}"/>
              </a:ext>
            </a:extLst>
          </p:cNvPr>
          <p:cNvSpPr txBox="1"/>
          <p:nvPr/>
        </p:nvSpPr>
        <p:spPr>
          <a:xfrm>
            <a:off x="5250895" y="1419937"/>
            <a:ext cx="42511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relu</a:t>
            </a:r>
          </a:p>
        </p:txBody>
      </p:sp>
      <p:cxnSp>
        <p:nvCxnSpPr>
          <p:cNvPr id="276" name="Straight Arrow Connector 275">
            <a:extLst>
              <a:ext uri="{FF2B5EF4-FFF2-40B4-BE49-F238E27FC236}">
                <a16:creationId xmlns:a16="http://schemas.microsoft.com/office/drawing/2014/main" id="{06C293BB-4E68-884D-8EF0-E293598B6A33}"/>
              </a:ext>
            </a:extLst>
          </p:cNvPr>
          <p:cNvCxnSpPr>
            <a:cxnSpLocks/>
          </p:cNvCxnSpPr>
          <p:nvPr/>
        </p:nvCxnSpPr>
        <p:spPr>
          <a:xfrm flipV="1">
            <a:off x="5463453" y="1117470"/>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1F5C9D29-E20C-124A-B2F3-641D420ECEA6}"/>
              </a:ext>
            </a:extLst>
          </p:cNvPr>
          <p:cNvCxnSpPr>
            <a:cxnSpLocks/>
          </p:cNvCxnSpPr>
          <p:nvPr/>
        </p:nvCxnSpPr>
        <p:spPr>
          <a:xfrm flipV="1">
            <a:off x="5466603" y="666685"/>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E00664BB-7616-0F4D-8347-5DE5F2FAB931}"/>
                  </a:ext>
                </a:extLst>
              </p:cNvPr>
              <p:cNvSpPr txBox="1"/>
              <p:nvPr/>
            </p:nvSpPr>
            <p:spPr>
              <a:xfrm>
                <a:off x="5170478" y="299939"/>
                <a:ext cx="7945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𝑦</m:t>
                          </m:r>
                        </m:e>
                        <m:sup>
                          <m:r>
                            <a:rPr lang="en-US" sz="2000" b="0" i="1" smtClean="0">
                              <a:latin typeface="Cambria Math" charset="0"/>
                            </a:rPr>
                            <m:t>&lt;</m:t>
                          </m:r>
                          <m:r>
                            <a:rPr lang="en-US" sz="2000" b="0" i="1" smtClean="0">
                              <a:latin typeface="Cambria Math" panose="02040503050406030204" pitchFamily="18" charset="0"/>
                            </a:rPr>
                            <m:t>3</m:t>
                          </m:r>
                          <m:r>
                            <a:rPr lang="en-US" sz="2000" b="0" i="1" smtClean="0">
                              <a:latin typeface="Cambria Math" charset="0"/>
                            </a:rPr>
                            <m:t>&gt;</m:t>
                          </m:r>
                        </m:sup>
                      </m:sSup>
                    </m:oMath>
                  </m:oMathPara>
                </a14:m>
                <a:endParaRPr lang="en-US" sz="2000" dirty="0"/>
              </a:p>
            </p:txBody>
          </p:sp>
        </mc:Choice>
        <mc:Fallback xmlns="">
          <p:sp>
            <p:nvSpPr>
              <p:cNvPr id="278" name="TextBox 277">
                <a:extLst>
                  <a:ext uri="{FF2B5EF4-FFF2-40B4-BE49-F238E27FC236}">
                    <a16:creationId xmlns:a16="http://schemas.microsoft.com/office/drawing/2014/main" id="{E00664BB-7616-0F4D-8347-5DE5F2FAB931}"/>
                  </a:ext>
                </a:extLst>
              </p:cNvPr>
              <p:cNvSpPr txBox="1">
                <a:spLocks noRot="1" noChangeAspect="1" noMove="1" noResize="1" noEditPoints="1" noAdjustHandles="1" noChangeArrowheads="1" noChangeShapeType="1" noTextEdit="1"/>
              </p:cNvSpPr>
              <p:nvPr/>
            </p:nvSpPr>
            <p:spPr>
              <a:xfrm>
                <a:off x="5170478" y="299939"/>
                <a:ext cx="794512" cy="400110"/>
              </a:xfrm>
              <a:prstGeom prst="rect">
                <a:avLst/>
              </a:prstGeom>
              <a:blipFill>
                <a:blip r:embed="rId49"/>
                <a:stretch>
                  <a:fillRect b="-6452"/>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417CD123-D546-794F-8641-27539EF5D25F}"/>
              </a:ext>
            </a:extLst>
          </p:cNvPr>
          <p:cNvSpPr txBox="1"/>
          <p:nvPr/>
        </p:nvSpPr>
        <p:spPr>
          <a:xfrm>
            <a:off x="8247938" y="955911"/>
            <a:ext cx="65434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softmax</a:t>
            </a:r>
          </a:p>
        </p:txBody>
      </p:sp>
      <p:sp>
        <p:nvSpPr>
          <p:cNvPr id="280" name="TextBox 279">
            <a:extLst>
              <a:ext uri="{FF2B5EF4-FFF2-40B4-BE49-F238E27FC236}">
                <a16:creationId xmlns:a16="http://schemas.microsoft.com/office/drawing/2014/main" id="{4AD0210E-F9AF-904C-9030-9F7B86E5FA0C}"/>
              </a:ext>
            </a:extLst>
          </p:cNvPr>
          <p:cNvSpPr txBox="1"/>
          <p:nvPr/>
        </p:nvSpPr>
        <p:spPr>
          <a:xfrm>
            <a:off x="8362553" y="1423029"/>
            <a:ext cx="425116" cy="246221"/>
          </a:xfrm>
          <a:prstGeom prst="rect">
            <a:avLst/>
          </a:prstGeom>
          <a:noFill/>
        </p:spPr>
        <p:txBody>
          <a:bodyPr wrap="none" rtlCol="0">
            <a:spAutoFit/>
          </a:bodyPr>
          <a:lstStyle/>
          <a:p>
            <a:r>
              <a:rPr lang="en-US" sz="1000" dirty="0">
                <a:latin typeface="Century Schoolbook" charset="0"/>
                <a:ea typeface="Century Schoolbook" charset="0"/>
                <a:cs typeface="Century Schoolbook" charset="0"/>
              </a:rPr>
              <a:t>relu</a:t>
            </a:r>
          </a:p>
        </p:txBody>
      </p:sp>
      <p:cxnSp>
        <p:nvCxnSpPr>
          <p:cNvPr id="281" name="Straight Arrow Connector 280">
            <a:extLst>
              <a:ext uri="{FF2B5EF4-FFF2-40B4-BE49-F238E27FC236}">
                <a16:creationId xmlns:a16="http://schemas.microsoft.com/office/drawing/2014/main" id="{61CD950E-9D8E-8846-B4C1-7DD88BD874C2}"/>
              </a:ext>
            </a:extLst>
          </p:cNvPr>
          <p:cNvCxnSpPr>
            <a:cxnSpLocks/>
          </p:cNvCxnSpPr>
          <p:nvPr/>
        </p:nvCxnSpPr>
        <p:spPr>
          <a:xfrm flipV="1">
            <a:off x="8575111" y="1120562"/>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18F09003-70F1-2D42-B81E-D6216DBB2FB3}"/>
              </a:ext>
            </a:extLst>
          </p:cNvPr>
          <p:cNvCxnSpPr>
            <a:cxnSpLocks/>
          </p:cNvCxnSpPr>
          <p:nvPr/>
        </p:nvCxnSpPr>
        <p:spPr>
          <a:xfrm flipV="1">
            <a:off x="8578261" y="669777"/>
            <a:ext cx="0" cy="302467"/>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3D9A66C9-CC66-154D-B2B6-1FC8A7814523}"/>
                  </a:ext>
                </a:extLst>
              </p:cNvPr>
              <p:cNvSpPr txBox="1"/>
              <p:nvPr/>
            </p:nvSpPr>
            <p:spPr>
              <a:xfrm>
                <a:off x="8208057" y="302525"/>
                <a:ext cx="79451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charset="0"/>
                            </a:rPr>
                            <m:t>𝑦</m:t>
                          </m:r>
                        </m:e>
                        <m:sup>
                          <m:r>
                            <a:rPr lang="en-US" sz="2000" b="0" i="1" smtClean="0">
                              <a:latin typeface="Cambria Math" charset="0"/>
                            </a:rPr>
                            <m:t>&lt;</m:t>
                          </m:r>
                          <m:r>
                            <a:rPr lang="en-US" sz="2000" b="0" i="1" smtClean="0">
                              <a:latin typeface="Cambria Math" panose="02040503050406030204" pitchFamily="18" charset="0"/>
                            </a:rPr>
                            <m:t>4</m:t>
                          </m:r>
                          <m:r>
                            <a:rPr lang="en-US" sz="2000" b="0" i="1" smtClean="0">
                              <a:latin typeface="Cambria Math" charset="0"/>
                            </a:rPr>
                            <m:t>&gt;</m:t>
                          </m:r>
                        </m:sup>
                      </m:sSup>
                    </m:oMath>
                  </m:oMathPara>
                </a14:m>
                <a:endParaRPr lang="en-US" sz="2000" dirty="0"/>
              </a:p>
            </p:txBody>
          </p:sp>
        </mc:Choice>
        <mc:Fallback xmlns="">
          <p:sp>
            <p:nvSpPr>
              <p:cNvPr id="283" name="TextBox 282">
                <a:extLst>
                  <a:ext uri="{FF2B5EF4-FFF2-40B4-BE49-F238E27FC236}">
                    <a16:creationId xmlns:a16="http://schemas.microsoft.com/office/drawing/2014/main" id="{3D9A66C9-CC66-154D-B2B6-1FC8A7814523}"/>
                  </a:ext>
                </a:extLst>
              </p:cNvPr>
              <p:cNvSpPr txBox="1">
                <a:spLocks noRot="1" noChangeAspect="1" noMove="1" noResize="1" noEditPoints="1" noAdjustHandles="1" noChangeArrowheads="1" noChangeShapeType="1" noTextEdit="1"/>
              </p:cNvSpPr>
              <p:nvPr/>
            </p:nvSpPr>
            <p:spPr>
              <a:xfrm>
                <a:off x="8208057" y="302525"/>
                <a:ext cx="794512" cy="400110"/>
              </a:xfrm>
              <a:prstGeom prst="rect">
                <a:avLst/>
              </a:prstGeom>
              <a:blipFill>
                <a:blip r:embed="rId50"/>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2825119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2D05-EEDD-F84B-B18B-C7D5238C47A8}"/>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Technical Details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426108-F484-2D46-8F61-7627E1102FF2}"/>
                  </a:ext>
                </a:extLst>
              </p:cNvPr>
              <p:cNvSpPr>
                <a:spLocks noGrp="1"/>
              </p:cNvSpPr>
              <p:nvPr>
                <p:ph idx="1"/>
              </p:nvPr>
            </p:nvSpPr>
            <p:spPr/>
            <p:txBody>
              <a:bodyPr>
                <a:normAutofit/>
              </a:bodyPr>
              <a:lstStyle/>
              <a:p>
                <a:r>
                  <a:rPr lang="en-US" sz="2000" b="1" dirty="0">
                    <a:solidFill>
                      <a:srgbClr val="00B0F0"/>
                    </a:solidFill>
                    <a:latin typeface="Times New Roman" panose="02020603050405020304" pitchFamily="18" charset="0"/>
                    <a:cs typeface="Times New Roman" panose="02020603050405020304" pitchFamily="18" charset="0"/>
                  </a:rPr>
                  <a:t>Data</a:t>
                </a:r>
                <a:r>
                  <a:rPr lang="en-US" sz="2000" dirty="0">
                    <a:latin typeface="Times New Roman" panose="02020603050405020304" pitchFamily="18" charset="0"/>
                    <a:cs typeface="Times New Roman" panose="02020603050405020304" pitchFamily="18" charset="0"/>
                  </a:rPr>
                  <a:t>: high-frequency data contains about 1000 stocks traded on the NASDAQ between Jan. 1, 2014 and Mar. 31, 2017.  </a:t>
                </a:r>
              </a:p>
              <a:p>
                <a:pPr lvl="1"/>
                <a:r>
                  <a:rPr lang="en-US" sz="1600" dirty="0">
                    <a:latin typeface="Times New Roman" panose="02020603050405020304" pitchFamily="18" charset="0"/>
                    <a:cs typeface="Times New Roman" panose="02020603050405020304" pitchFamily="18" charset="0"/>
                  </a:rPr>
                  <a:t>Real-time quotation</a:t>
                </a:r>
              </a:p>
              <a:p>
                <a:pPr lvl="1"/>
                <a:r>
                  <a:rPr lang="en-US" sz="1600" dirty="0">
                    <a:latin typeface="Times New Roman" panose="02020603050405020304" pitchFamily="18" charset="0"/>
                    <a:cs typeface="Times New Roman" panose="02020603050405020304" pitchFamily="18" charset="0"/>
                  </a:rPr>
                  <a:t>Order book and its flow:</a:t>
                </a:r>
              </a:p>
              <a:p>
                <a:pPr lvl="2"/>
                <a:r>
                  <a:rPr lang="en-US" sz="1200" dirty="0">
                    <a:latin typeface="Times New Roman" panose="02020603050405020304" pitchFamily="18" charset="0"/>
                    <a:cs typeface="Times New Roman" panose="02020603050405020304" pitchFamily="18" charset="0"/>
                  </a:rPr>
                  <a:t>New limit orders</a:t>
                </a:r>
              </a:p>
              <a:p>
                <a:pPr lvl="2"/>
                <a:r>
                  <a:rPr lang="en-US" sz="1200" dirty="0">
                    <a:latin typeface="Times New Roman" panose="02020603050405020304" pitchFamily="18" charset="0"/>
                    <a:cs typeface="Times New Roman" panose="02020603050405020304" pitchFamily="18" charset="0"/>
                  </a:rPr>
                  <a:t>Executed orders (transaction)</a:t>
                </a:r>
              </a:p>
              <a:p>
                <a:pPr lvl="2"/>
                <a:r>
                  <a:rPr lang="en-US" sz="1200" dirty="0">
                    <a:latin typeface="Times New Roman" panose="02020603050405020304" pitchFamily="18" charset="0"/>
                    <a:cs typeface="Times New Roman" panose="02020603050405020304" pitchFamily="18" charset="0"/>
                  </a:rPr>
                  <a:t>Cancelled orders</a:t>
                </a:r>
              </a:p>
              <a:p>
                <a:r>
                  <a:rPr lang="en-US" sz="2000" b="1" dirty="0">
                    <a:solidFill>
                      <a:srgbClr val="00B0F0"/>
                    </a:solidFill>
                    <a:latin typeface="Times New Roman" panose="02020603050405020304" pitchFamily="18" charset="0"/>
                    <a:cs typeface="Times New Roman" panose="02020603050405020304" pitchFamily="18" charset="0"/>
                  </a:rPr>
                  <a:t>Prediction target</a:t>
                </a:r>
                <a:r>
                  <a:rPr lang="en-US" sz="2000" dirty="0">
                    <a:latin typeface="Times New Roman" panose="02020603050405020304" pitchFamily="18" charset="0"/>
                    <a:cs typeface="Times New Roman" panose="02020603050405020304" pitchFamily="18" charset="0"/>
                  </a:rPr>
                  <a:t>: The model predicts the movement of price (upward or downward) in the next time step</a:t>
                </a:r>
              </a:p>
              <a:p>
                <a:r>
                  <a:rPr lang="en-US" sz="2000" b="1" dirty="0">
                    <a:solidFill>
                      <a:srgbClr val="00B0F0"/>
                    </a:solidFill>
                    <a:latin typeface="Times New Roman" panose="02020603050405020304" pitchFamily="18" charset="0"/>
                    <a:cs typeface="Times New Roman" panose="02020603050405020304" pitchFamily="18" charset="0"/>
                  </a:rPr>
                  <a:t>Metric</a:t>
                </a:r>
                <a:r>
                  <a:rPr lang="en-US" sz="2000" dirty="0">
                    <a:latin typeface="Times New Roman" panose="02020603050405020304" pitchFamily="18" charset="0"/>
                    <a:cs typeface="Times New Roman" panose="02020603050405020304" pitchFamily="18" charset="0"/>
                  </a:rPr>
                  <a:t>: Simply the accuracy: </a:t>
                </a:r>
                <a14:m>
                  <m:oMath xmlns:m="http://schemas.openxmlformats.org/officeDocument/2006/math">
                    <m:f>
                      <m:fPr>
                        <m:ctrlPr>
                          <a:rPr lang="en-US" sz="2000" b="0" i="1" smtClean="0">
                            <a:latin typeface="Cambria Math" panose="02040503050406030204" pitchFamily="18" charset="0"/>
                            <a:cs typeface="Times New Roman" panose="02020603050405020304" pitchFamily="18" charset="0"/>
                          </a:rPr>
                        </m:ctrlPr>
                      </m:fPr>
                      <m:num>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𝑐𝑜𝑟𝑟𝑒𝑐𝑡</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𝑝𝑟𝑒𝑑𝑖𝑐𝑡𝑖𝑜𝑛𝑠</m:t>
                        </m:r>
                      </m:num>
                      <m:den>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𝑝𝑟𝑒𝑑𝑖𝑐𝑡𝑖𝑜𝑛𝑠</m:t>
                        </m:r>
                      </m:den>
                    </m:f>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9426108-F484-2D46-8F61-7627E1102FF2}"/>
                  </a:ext>
                </a:extLst>
              </p:cNvPr>
              <p:cNvSpPr>
                <a:spLocks noGrp="1" noRot="1" noChangeAspect="1" noMove="1" noResize="1" noEditPoints="1" noAdjustHandles="1" noChangeArrowheads="1" noChangeShapeType="1" noTextEdit="1"/>
              </p:cNvSpPr>
              <p:nvPr>
                <p:ph idx="1"/>
              </p:nvPr>
            </p:nvSpPr>
            <p:spPr>
              <a:blipFill>
                <a:blip r:embed="rId2"/>
                <a:stretch>
                  <a:fillRect l="-643" t="-1462" r="-1286"/>
                </a:stretch>
              </a:blipFill>
            </p:spPr>
            <p:txBody>
              <a:bodyPr/>
              <a:lstStyle/>
              <a:p>
                <a:r>
                  <a:rPr lang="en-US">
                    <a:noFill/>
                  </a:rPr>
                  <a:t> </a:t>
                </a:r>
              </a:p>
            </p:txBody>
          </p:sp>
        </mc:Fallback>
      </mc:AlternateContent>
    </p:spTree>
    <p:extLst>
      <p:ext uri="{BB962C8B-B14F-4D97-AF65-F5344CB8AC3E}">
        <p14:creationId xmlns:p14="http://schemas.microsoft.com/office/powerpoint/2010/main" val="21471718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650</TotalTime>
  <Words>1208</Words>
  <Application>Microsoft Macintosh PowerPoint</Application>
  <PresentationFormat>On-screen Show (4:3)</PresentationFormat>
  <Paragraphs>184</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等线</vt:lpstr>
      <vt:lpstr>Arial</vt:lpstr>
      <vt:lpstr>Calibri</vt:lpstr>
      <vt:lpstr>Calibri Light</vt:lpstr>
      <vt:lpstr>Cambria Math</vt:lpstr>
      <vt:lpstr>Century Schoolbook</vt:lpstr>
      <vt:lpstr>Times New Roman</vt:lpstr>
      <vt:lpstr>Office Theme</vt:lpstr>
      <vt:lpstr>RNNs Based Time Series Forecasting</vt:lpstr>
      <vt:lpstr>Paper List</vt:lpstr>
      <vt:lpstr>Content</vt:lpstr>
      <vt:lpstr>PART1 Temporal Forecasting: Based on One’s Own History</vt:lpstr>
      <vt:lpstr>Assumption to Simplify the Model </vt:lpstr>
      <vt:lpstr>Architecture: Multilayers LSTM</vt:lpstr>
      <vt:lpstr>PowerPoint Presentation</vt:lpstr>
      <vt:lpstr>PowerPoint Presentation</vt:lpstr>
      <vt:lpstr>Technical Details</vt:lpstr>
      <vt:lpstr>Experiments </vt:lpstr>
      <vt:lpstr>PowerPoint Presentation</vt:lpstr>
      <vt:lpstr>PowerPoint Presentation</vt:lpstr>
      <vt:lpstr>PowerPoint Presentation</vt:lpstr>
      <vt:lpstr>PowerPoint Presentation</vt:lpstr>
      <vt:lpstr>Summary</vt:lpstr>
      <vt:lpstr>PART 2 Spatio-Temporal Forecasting: Considering Interactive Effects</vt:lpstr>
      <vt:lpstr>Model Architecture for Forecasting One Time Step</vt:lpstr>
      <vt:lpstr>PowerPoint Presentation</vt:lpstr>
      <vt:lpstr>Technical Details</vt:lpstr>
      <vt:lpstr>Experiments </vt:lpstr>
      <vt:lpstr>PowerPoint Presentation</vt:lpstr>
      <vt:lpstr>PowerPoint Presentation</vt:lpstr>
      <vt:lpstr>PowerPoint Presentation</vt:lpstr>
      <vt:lpstr>PowerPoint Presentation</vt:lpstr>
      <vt:lpstr>Summary </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RNNs Based Time Series Forecasting</dc:title>
  <dc:creator>Jack Qian</dc:creator>
  <cp:lastModifiedBy>Qian Jack</cp:lastModifiedBy>
  <cp:revision>73</cp:revision>
  <dcterms:created xsi:type="dcterms:W3CDTF">2018-04-11T07:46:28Z</dcterms:created>
  <dcterms:modified xsi:type="dcterms:W3CDTF">2018-04-21T08:43:57Z</dcterms:modified>
</cp:coreProperties>
</file>